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32" r:id="rId1"/>
  </p:sldMasterIdLst>
  <p:notesMasterIdLst>
    <p:notesMasterId r:id="rId24"/>
  </p:notesMasterIdLst>
  <p:handoutMasterIdLst>
    <p:handoutMasterId r:id="rId25"/>
  </p:handoutMasterIdLst>
  <p:sldIdLst>
    <p:sldId id="256" r:id="rId2"/>
    <p:sldId id="271" r:id="rId3"/>
    <p:sldId id="270" r:id="rId4"/>
    <p:sldId id="315" r:id="rId5"/>
    <p:sldId id="302" r:id="rId6"/>
    <p:sldId id="303" r:id="rId7"/>
    <p:sldId id="282" r:id="rId8"/>
    <p:sldId id="305" r:id="rId9"/>
    <p:sldId id="306" r:id="rId10"/>
    <p:sldId id="304" r:id="rId11"/>
    <p:sldId id="259" r:id="rId12"/>
    <p:sldId id="332" r:id="rId13"/>
    <p:sldId id="333" r:id="rId14"/>
    <p:sldId id="334" r:id="rId15"/>
    <p:sldId id="335" r:id="rId16"/>
    <p:sldId id="336" r:id="rId17"/>
    <p:sldId id="337" r:id="rId18"/>
    <p:sldId id="338" r:id="rId19"/>
    <p:sldId id="301" r:id="rId20"/>
    <p:sldId id="314" r:id="rId21"/>
    <p:sldId id="317" r:id="rId22"/>
    <p:sldId id="339" r:id="rId23"/>
  </p:sldIdLst>
  <p:sldSz cx="9144000" cy="6858000" type="screen4x3"/>
  <p:notesSz cx="6851650" cy="9747250"/>
  <p:defaultTextStyle>
    <a:defPPr>
      <a:defRPr lang="en-US"/>
    </a:defPPr>
    <a:lvl1pPr algn="l" rtl="0" eaLnBrk="0" fontAlgn="base" hangingPunct="0">
      <a:spcBef>
        <a:spcPct val="0"/>
      </a:spcBef>
      <a:spcAft>
        <a:spcPct val="0"/>
      </a:spcAft>
      <a:defRPr sz="1600" kern="1200">
        <a:solidFill>
          <a:schemeClr val="tx1"/>
        </a:solidFill>
        <a:latin typeface="Comic Sans MS" pitchFamily="66" charset="0"/>
        <a:ea typeface="+mn-ea"/>
        <a:cs typeface="+mn-cs"/>
      </a:defRPr>
    </a:lvl1pPr>
    <a:lvl2pPr marL="457200" algn="l" rtl="0" eaLnBrk="0" fontAlgn="base" hangingPunct="0">
      <a:spcBef>
        <a:spcPct val="0"/>
      </a:spcBef>
      <a:spcAft>
        <a:spcPct val="0"/>
      </a:spcAft>
      <a:defRPr sz="1600" kern="1200">
        <a:solidFill>
          <a:schemeClr val="tx1"/>
        </a:solidFill>
        <a:latin typeface="Comic Sans MS" pitchFamily="66" charset="0"/>
        <a:ea typeface="+mn-ea"/>
        <a:cs typeface="+mn-cs"/>
      </a:defRPr>
    </a:lvl2pPr>
    <a:lvl3pPr marL="914400" algn="l" rtl="0" eaLnBrk="0" fontAlgn="base" hangingPunct="0">
      <a:spcBef>
        <a:spcPct val="0"/>
      </a:spcBef>
      <a:spcAft>
        <a:spcPct val="0"/>
      </a:spcAft>
      <a:defRPr sz="1600" kern="1200">
        <a:solidFill>
          <a:schemeClr val="tx1"/>
        </a:solidFill>
        <a:latin typeface="Comic Sans MS" pitchFamily="66" charset="0"/>
        <a:ea typeface="+mn-ea"/>
        <a:cs typeface="+mn-cs"/>
      </a:defRPr>
    </a:lvl3pPr>
    <a:lvl4pPr marL="1371600" algn="l" rtl="0" eaLnBrk="0" fontAlgn="base" hangingPunct="0">
      <a:spcBef>
        <a:spcPct val="0"/>
      </a:spcBef>
      <a:spcAft>
        <a:spcPct val="0"/>
      </a:spcAft>
      <a:defRPr sz="1600" kern="1200">
        <a:solidFill>
          <a:schemeClr val="tx1"/>
        </a:solidFill>
        <a:latin typeface="Comic Sans MS" pitchFamily="66" charset="0"/>
        <a:ea typeface="+mn-ea"/>
        <a:cs typeface="+mn-cs"/>
      </a:defRPr>
    </a:lvl4pPr>
    <a:lvl5pPr marL="1828800" algn="l" rtl="0" eaLnBrk="0" fontAlgn="base" hangingPunct="0">
      <a:spcBef>
        <a:spcPct val="0"/>
      </a:spcBef>
      <a:spcAft>
        <a:spcPct val="0"/>
      </a:spcAft>
      <a:defRPr sz="1600" kern="1200">
        <a:solidFill>
          <a:schemeClr val="tx1"/>
        </a:solidFill>
        <a:latin typeface="Comic Sans MS" pitchFamily="66" charset="0"/>
        <a:ea typeface="+mn-ea"/>
        <a:cs typeface="+mn-cs"/>
      </a:defRPr>
    </a:lvl5pPr>
    <a:lvl6pPr marL="2286000" algn="l" defTabSz="914400" rtl="0" eaLnBrk="1" latinLnBrk="0" hangingPunct="1">
      <a:defRPr sz="1600" kern="1200">
        <a:solidFill>
          <a:schemeClr val="tx1"/>
        </a:solidFill>
        <a:latin typeface="Comic Sans MS" pitchFamily="66" charset="0"/>
        <a:ea typeface="+mn-ea"/>
        <a:cs typeface="+mn-cs"/>
      </a:defRPr>
    </a:lvl6pPr>
    <a:lvl7pPr marL="2743200" algn="l" defTabSz="914400" rtl="0" eaLnBrk="1" latinLnBrk="0" hangingPunct="1">
      <a:defRPr sz="1600" kern="1200">
        <a:solidFill>
          <a:schemeClr val="tx1"/>
        </a:solidFill>
        <a:latin typeface="Comic Sans MS" pitchFamily="66" charset="0"/>
        <a:ea typeface="+mn-ea"/>
        <a:cs typeface="+mn-cs"/>
      </a:defRPr>
    </a:lvl7pPr>
    <a:lvl8pPr marL="3200400" algn="l" defTabSz="914400" rtl="0" eaLnBrk="1" latinLnBrk="0" hangingPunct="1">
      <a:defRPr sz="1600" kern="1200">
        <a:solidFill>
          <a:schemeClr val="tx1"/>
        </a:solidFill>
        <a:latin typeface="Comic Sans MS" pitchFamily="66" charset="0"/>
        <a:ea typeface="+mn-ea"/>
        <a:cs typeface="+mn-cs"/>
      </a:defRPr>
    </a:lvl8pPr>
    <a:lvl9pPr marL="3657600" algn="l" defTabSz="914400" rtl="0" eaLnBrk="1" latinLnBrk="0" hangingPunct="1">
      <a:defRPr sz="16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FFEBFF"/>
    <a:srgbClr val="FFE5FF"/>
    <a:srgbClr val="FFFFFF"/>
    <a:srgbClr val="CC0066"/>
    <a:srgbClr val="FFCCFF"/>
    <a:srgbClr val="00FFCC"/>
    <a:srgbClr val="00CC00"/>
    <a:srgbClr val="FFCC66"/>
    <a:srgbClr val="CC9900"/>
  </p:clrMru>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38" autoAdjust="0"/>
    <p:restoredTop sz="94693" autoAdjust="0"/>
  </p:normalViewPr>
  <p:slideViewPr>
    <p:cSldViewPr>
      <p:cViewPr>
        <p:scale>
          <a:sx n="90" d="100"/>
          <a:sy n="90" d="100"/>
        </p:scale>
        <p:origin x="-1536" y="-396"/>
      </p:cViewPr>
      <p:guideLst>
        <p:guide orient="horz" pos="2205"/>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8" d="100"/>
          <a:sy n="58" d="100"/>
        </p:scale>
        <p:origin x="-1770" y="-66"/>
      </p:cViewPr>
      <p:guideLst>
        <p:guide orient="horz" pos="3070"/>
        <p:guide pos="215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latin typeface="Times New Roman" pitchFamily="18" charset="0"/>
              </a:defRPr>
            </a:lvl1pPr>
          </a:lstStyle>
          <a:p>
            <a:pPr>
              <a:defRPr/>
            </a:pPr>
            <a:endParaRPr lang="pl-PL"/>
          </a:p>
        </p:txBody>
      </p:sp>
      <p:sp>
        <p:nvSpPr>
          <p:cNvPr id="3584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latin typeface="Times New Roman" pitchFamily="18" charset="0"/>
              </a:defRPr>
            </a:lvl1pPr>
          </a:lstStyle>
          <a:p>
            <a:pPr>
              <a:defRPr/>
            </a:pPr>
            <a:endParaRPr lang="pl-PL"/>
          </a:p>
        </p:txBody>
      </p:sp>
      <p:sp>
        <p:nvSpPr>
          <p:cNvPr id="35844" name="Rectangle 4"/>
          <p:cNvSpPr>
            <a:spLocks noGrp="1" noChangeArrowheads="1"/>
          </p:cNvSpPr>
          <p:nvPr>
            <p:ph type="ftr" sz="quarter" idx="2"/>
          </p:nvPr>
        </p:nvSpPr>
        <p:spPr bwMode="auto">
          <a:xfrm>
            <a:off x="0" y="92964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latin typeface="Times New Roman" pitchFamily="18" charset="0"/>
              </a:defRPr>
            </a:lvl1pPr>
          </a:lstStyle>
          <a:p>
            <a:pPr>
              <a:defRPr/>
            </a:pPr>
            <a:endParaRPr lang="pl-PL"/>
          </a:p>
        </p:txBody>
      </p:sp>
      <p:sp>
        <p:nvSpPr>
          <p:cNvPr id="35845" name="Rectangle 5"/>
          <p:cNvSpPr>
            <a:spLocks noGrp="1" noChangeArrowheads="1"/>
          </p:cNvSpPr>
          <p:nvPr>
            <p:ph type="sldNum" sz="quarter" idx="3"/>
          </p:nvPr>
        </p:nvSpPr>
        <p:spPr bwMode="auto">
          <a:xfrm>
            <a:off x="3886200" y="92964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latin typeface="Times New Roman" pitchFamily="18" charset="0"/>
              </a:defRPr>
            </a:lvl1pPr>
          </a:lstStyle>
          <a:p>
            <a:pPr>
              <a:defRPr/>
            </a:pPr>
            <a:fld id="{997E73FE-8FEC-4BBA-901B-6C8B37AD2228}" type="slidenum">
              <a:rPr lang="pl-PL"/>
              <a:pPr>
                <a:defRPr/>
              </a:pPr>
              <a:t>‹#›</a:t>
            </a:fld>
            <a:endParaRPr lang="pl-P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68625"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latin typeface="Times New Roman" pitchFamily="18" charset="0"/>
              </a:defRPr>
            </a:lvl1pPr>
          </a:lstStyle>
          <a:p>
            <a:pPr>
              <a:defRPr/>
            </a:pPr>
            <a:endParaRPr lang="pl-PL"/>
          </a:p>
        </p:txBody>
      </p:sp>
      <p:sp>
        <p:nvSpPr>
          <p:cNvPr id="2051" name="Rectangle 3"/>
          <p:cNvSpPr>
            <a:spLocks noGrp="1" noChangeArrowheads="1"/>
          </p:cNvSpPr>
          <p:nvPr>
            <p:ph type="dt" idx="1"/>
          </p:nvPr>
        </p:nvSpPr>
        <p:spPr bwMode="auto">
          <a:xfrm>
            <a:off x="3883025" y="0"/>
            <a:ext cx="2968625"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latin typeface="Times New Roman" pitchFamily="18" charset="0"/>
              </a:defRPr>
            </a:lvl1pPr>
          </a:lstStyle>
          <a:p>
            <a:pPr>
              <a:defRPr/>
            </a:pPr>
            <a:endParaRPr lang="pl-PL"/>
          </a:p>
        </p:txBody>
      </p:sp>
      <p:sp>
        <p:nvSpPr>
          <p:cNvPr id="41988" name="Rectangle 4"/>
          <p:cNvSpPr>
            <a:spLocks noGrp="1" noRot="1" noChangeAspect="1" noChangeArrowheads="1" noTextEdit="1"/>
          </p:cNvSpPr>
          <p:nvPr>
            <p:ph type="sldImg" idx="2"/>
          </p:nvPr>
        </p:nvSpPr>
        <p:spPr bwMode="auto">
          <a:xfrm>
            <a:off x="990600" y="731838"/>
            <a:ext cx="4870450" cy="3654425"/>
          </a:xfrm>
          <a:prstGeom prst="rect">
            <a:avLst/>
          </a:prstGeom>
          <a:noFill/>
          <a:ln w="9525">
            <a:solidFill>
              <a:srgbClr val="000000"/>
            </a:solidFill>
            <a:miter lim="800000"/>
            <a:headEnd/>
            <a:tailEnd/>
          </a:ln>
        </p:spPr>
      </p:sp>
      <p:sp>
        <p:nvSpPr>
          <p:cNvPr id="2053" name="Rectangle 5"/>
          <p:cNvSpPr>
            <a:spLocks noGrp="1" noChangeArrowheads="1"/>
          </p:cNvSpPr>
          <p:nvPr>
            <p:ph type="body" sz="quarter" idx="3"/>
          </p:nvPr>
        </p:nvSpPr>
        <p:spPr bwMode="auto">
          <a:xfrm>
            <a:off x="912813" y="4630738"/>
            <a:ext cx="5026025" cy="43862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l-PL" noProof="0" smtClean="0"/>
              <a:t>Kliknij, aby edytować style tekstu z Wzorca</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2054" name="Rectangle 6"/>
          <p:cNvSpPr>
            <a:spLocks noGrp="1" noChangeArrowheads="1"/>
          </p:cNvSpPr>
          <p:nvPr>
            <p:ph type="ftr" sz="quarter" idx="4"/>
          </p:nvPr>
        </p:nvSpPr>
        <p:spPr bwMode="auto">
          <a:xfrm>
            <a:off x="0" y="9259888"/>
            <a:ext cx="2968625"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latin typeface="Times New Roman" pitchFamily="18" charset="0"/>
              </a:defRPr>
            </a:lvl1pPr>
          </a:lstStyle>
          <a:p>
            <a:pPr>
              <a:defRPr/>
            </a:pPr>
            <a:endParaRPr lang="pl-PL"/>
          </a:p>
        </p:txBody>
      </p:sp>
      <p:sp>
        <p:nvSpPr>
          <p:cNvPr id="2055" name="Rectangle 7"/>
          <p:cNvSpPr>
            <a:spLocks noGrp="1" noChangeArrowheads="1"/>
          </p:cNvSpPr>
          <p:nvPr>
            <p:ph type="sldNum" sz="quarter" idx="5"/>
          </p:nvPr>
        </p:nvSpPr>
        <p:spPr bwMode="auto">
          <a:xfrm>
            <a:off x="3883025" y="9259888"/>
            <a:ext cx="2968625"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latin typeface="Times New Roman" pitchFamily="18" charset="0"/>
              </a:defRPr>
            </a:lvl1pPr>
          </a:lstStyle>
          <a:p>
            <a:pPr>
              <a:defRPr/>
            </a:pPr>
            <a:fld id="{D30A78CB-1AE3-4EAD-A261-6BA5DB13C5EF}" type="slidenum">
              <a:rPr lang="pl-PL"/>
              <a:pPr>
                <a:defRPr/>
              </a:pPr>
              <a:t>‹#›</a:t>
            </a:fld>
            <a:endParaRPr lang="pl-P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09B1C47-01DF-44B6-83B4-314B24EB2C8B}" type="slidenum">
              <a:rPr lang="pl-PL" smtClean="0"/>
              <a:pPr/>
              <a:t>1</a:t>
            </a:fld>
            <a:endParaRPr lang="pl-PL"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pl-P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63730D03-5DDE-4C2F-B7BB-EA563F421ADD}" type="slidenum">
              <a:rPr lang="pl-PL" smtClean="0"/>
              <a:pPr/>
              <a:t>2</a:t>
            </a:fld>
            <a:endParaRPr lang="pl-PL"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pl-P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E81E54C2-BA79-449C-97ED-35D3439FFA77}" type="slidenum">
              <a:rPr lang="pl-PL" smtClean="0"/>
              <a:pPr/>
              <a:t>3</a:t>
            </a:fld>
            <a:endParaRPr lang="pl-PL"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endParaRPr lang="pl-PL"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703329CE-E1C6-4AB1-8247-FC3E76D3ED70}" type="slidenum">
              <a:rPr lang="pl-PL" smtClean="0"/>
              <a:pPr/>
              <a:t>11</a:t>
            </a:fld>
            <a:endParaRPr lang="pl-PL"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pl-PL"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73A3FE52-EE14-47B3-AAB2-F47F8D72B83E}" type="slidenum">
              <a:rPr lang="pl-PL" smtClean="0"/>
              <a:pPr/>
              <a:t>13</a:t>
            </a:fld>
            <a:endParaRPr lang="pl-PL"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pl-PL"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37900E1-BB23-46A9-AFED-40A672F6AAE1}" type="slidenum">
              <a:rPr lang="pl-PL" smtClean="0"/>
              <a:pPr/>
              <a:t>14</a:t>
            </a:fld>
            <a:endParaRPr lang="pl-PL"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pl-PL"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C515CFAB-3064-4B82-8381-68D06AE71500}" type="slidenum">
              <a:rPr lang="pl-PL" smtClean="0"/>
              <a:pPr/>
              <a:t>17</a:t>
            </a:fld>
            <a:endParaRPr lang="pl-PL"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pl-PL"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Ref idx="1002">
        <a:schemeClr val="bg2"/>
      </p:bgRef>
    </p:bg>
    <p:spTree>
      <p:nvGrpSpPr>
        <p:cNvPr id="1" name=""/>
        <p:cNvGrpSpPr/>
        <p:nvPr/>
      </p:nvGrpSpPr>
      <p:grpSpPr>
        <a:xfrm>
          <a:off x="0" y="0"/>
          <a:ext cx="0" cy="0"/>
          <a:chOff x="0" y="0"/>
          <a:chExt cx="0" cy="0"/>
        </a:xfrm>
      </p:grpSpPr>
      <p:sp>
        <p:nvSpPr>
          <p:cNvPr id="9" name="Tytuł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l-PL" smtClean="0"/>
              <a:t>Kliknij, aby edytować styl</a:t>
            </a:r>
            <a:endParaRPr lang="en-US"/>
          </a:p>
        </p:txBody>
      </p:sp>
      <p:sp>
        <p:nvSpPr>
          <p:cNvPr id="17" name="Podtytuł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pl-PL" smtClean="0"/>
              <a:t>Kliknij, aby edytować styl wzorca podtytułu</a:t>
            </a:r>
            <a:endParaRPr lang="en-US"/>
          </a:p>
        </p:txBody>
      </p:sp>
      <p:sp>
        <p:nvSpPr>
          <p:cNvPr id="4" name="Symbol zastępczy daty 29"/>
          <p:cNvSpPr>
            <a:spLocks noGrp="1"/>
          </p:cNvSpPr>
          <p:nvPr>
            <p:ph type="dt" sz="half" idx="10"/>
          </p:nvPr>
        </p:nvSpPr>
        <p:spPr/>
        <p:txBody>
          <a:bodyPr/>
          <a:lstStyle>
            <a:lvl1pPr>
              <a:defRPr/>
            </a:lvl1pPr>
          </a:lstStyle>
          <a:p>
            <a:pPr>
              <a:defRPr/>
            </a:pPr>
            <a:fld id="{334262DA-302E-4455-878A-76EBB5A6CC11}" type="datetime1">
              <a:rPr lang="pl-PL" smtClean="0"/>
              <a:pPr>
                <a:defRPr/>
              </a:pPr>
              <a:t>2020-03-16</a:t>
            </a:fld>
            <a:endParaRPr lang="pl-PL"/>
          </a:p>
        </p:txBody>
      </p:sp>
      <p:sp>
        <p:nvSpPr>
          <p:cNvPr id="5" name="Symbol zastępczy stopki 18"/>
          <p:cNvSpPr>
            <a:spLocks noGrp="1"/>
          </p:cNvSpPr>
          <p:nvPr>
            <p:ph type="ftr" sz="quarter" idx="11"/>
          </p:nvPr>
        </p:nvSpPr>
        <p:spPr/>
        <p:txBody>
          <a:bodyPr/>
          <a:lstStyle>
            <a:lvl1pPr>
              <a:defRPr/>
            </a:lvl1pPr>
          </a:lstStyle>
          <a:p>
            <a:pPr>
              <a:defRPr/>
            </a:pPr>
            <a:r>
              <a:rPr lang="pl-PL"/>
              <a:t>Marek Sobolewski - PROGNOZY I SYMULACJE</a:t>
            </a:r>
          </a:p>
        </p:txBody>
      </p:sp>
      <p:sp>
        <p:nvSpPr>
          <p:cNvPr id="6" name="Symbol zastępczy numeru slajdu 26"/>
          <p:cNvSpPr>
            <a:spLocks noGrp="1"/>
          </p:cNvSpPr>
          <p:nvPr>
            <p:ph type="sldNum" sz="quarter" idx="12"/>
          </p:nvPr>
        </p:nvSpPr>
        <p:spPr/>
        <p:txBody>
          <a:bodyPr/>
          <a:lstStyle>
            <a:lvl1pPr>
              <a:defRPr/>
            </a:lvl1pPr>
          </a:lstStyle>
          <a:p>
            <a:pPr>
              <a:defRPr/>
            </a:pPr>
            <a:fld id="{F0BA8298-CCCB-4923-ACEC-A7EBC19363AE}" type="slidenum">
              <a:rPr lang="pl-PL"/>
              <a:pPr>
                <a:defRPr/>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9"/>
          <p:cNvSpPr>
            <a:spLocks noGrp="1"/>
          </p:cNvSpPr>
          <p:nvPr>
            <p:ph type="dt" sz="half" idx="10"/>
          </p:nvPr>
        </p:nvSpPr>
        <p:spPr/>
        <p:txBody>
          <a:bodyPr/>
          <a:lstStyle>
            <a:lvl1pPr>
              <a:defRPr/>
            </a:lvl1pPr>
          </a:lstStyle>
          <a:p>
            <a:pPr>
              <a:defRPr/>
            </a:pPr>
            <a:fld id="{D48C2903-3EB9-4825-8A11-D6F81ABBE3E8}" type="datetime1">
              <a:rPr lang="pl-PL" smtClean="0"/>
              <a:pPr>
                <a:defRPr/>
              </a:pPr>
              <a:t>2020-03-16</a:t>
            </a:fld>
            <a:endParaRPr lang="pl-PL"/>
          </a:p>
        </p:txBody>
      </p:sp>
      <p:sp>
        <p:nvSpPr>
          <p:cNvPr id="5" name="Symbol zastępczy stopki 21"/>
          <p:cNvSpPr>
            <a:spLocks noGrp="1"/>
          </p:cNvSpPr>
          <p:nvPr>
            <p:ph type="ftr" sz="quarter" idx="11"/>
          </p:nvPr>
        </p:nvSpPr>
        <p:spPr/>
        <p:txBody>
          <a:bodyPr/>
          <a:lstStyle>
            <a:lvl1pPr>
              <a:defRPr/>
            </a:lvl1pPr>
          </a:lstStyle>
          <a:p>
            <a:pPr>
              <a:defRPr/>
            </a:pPr>
            <a:r>
              <a:rPr lang="pl-PL"/>
              <a:t>Marek Sobolewski - PROGNOZY I SYMULACJE</a:t>
            </a:r>
          </a:p>
        </p:txBody>
      </p:sp>
      <p:sp>
        <p:nvSpPr>
          <p:cNvPr id="6" name="Symbol zastępczy numeru slajdu 17"/>
          <p:cNvSpPr>
            <a:spLocks noGrp="1"/>
          </p:cNvSpPr>
          <p:nvPr>
            <p:ph type="sldNum" sz="quarter" idx="12"/>
          </p:nvPr>
        </p:nvSpPr>
        <p:spPr/>
        <p:txBody>
          <a:bodyPr/>
          <a:lstStyle>
            <a:lvl1pPr>
              <a:defRPr/>
            </a:lvl1pPr>
          </a:lstStyle>
          <a:p>
            <a:pPr>
              <a:defRPr/>
            </a:pPr>
            <a:fld id="{A0604B12-F2F9-4C1B-AC98-E525C6190FE9}" type="slidenum">
              <a:rPr lang="pl-PL"/>
              <a:pPr>
                <a:defRPr/>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914401"/>
            <a:ext cx="2057400" cy="5211763"/>
          </a:xfrm>
        </p:spPr>
        <p:txBody>
          <a:bodyPr vert="eaVer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914401"/>
            <a:ext cx="6019800" cy="5211763"/>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9"/>
          <p:cNvSpPr>
            <a:spLocks noGrp="1"/>
          </p:cNvSpPr>
          <p:nvPr>
            <p:ph type="dt" sz="half" idx="10"/>
          </p:nvPr>
        </p:nvSpPr>
        <p:spPr/>
        <p:txBody>
          <a:bodyPr/>
          <a:lstStyle>
            <a:lvl1pPr>
              <a:defRPr/>
            </a:lvl1pPr>
          </a:lstStyle>
          <a:p>
            <a:pPr>
              <a:defRPr/>
            </a:pPr>
            <a:fld id="{A2E80F7A-D931-4801-835C-1876D820859D}" type="datetime1">
              <a:rPr lang="pl-PL" smtClean="0"/>
              <a:pPr>
                <a:defRPr/>
              </a:pPr>
              <a:t>2020-03-16</a:t>
            </a:fld>
            <a:endParaRPr lang="pl-PL"/>
          </a:p>
        </p:txBody>
      </p:sp>
      <p:sp>
        <p:nvSpPr>
          <p:cNvPr id="5" name="Symbol zastępczy stopki 21"/>
          <p:cNvSpPr>
            <a:spLocks noGrp="1"/>
          </p:cNvSpPr>
          <p:nvPr>
            <p:ph type="ftr" sz="quarter" idx="11"/>
          </p:nvPr>
        </p:nvSpPr>
        <p:spPr/>
        <p:txBody>
          <a:bodyPr/>
          <a:lstStyle>
            <a:lvl1pPr>
              <a:defRPr/>
            </a:lvl1pPr>
          </a:lstStyle>
          <a:p>
            <a:pPr>
              <a:defRPr/>
            </a:pPr>
            <a:r>
              <a:rPr lang="pl-PL"/>
              <a:t>Marek Sobolewski - PROGNOZY I SYMULACJE</a:t>
            </a:r>
          </a:p>
        </p:txBody>
      </p:sp>
      <p:sp>
        <p:nvSpPr>
          <p:cNvPr id="6" name="Symbol zastępczy numeru slajdu 17"/>
          <p:cNvSpPr>
            <a:spLocks noGrp="1"/>
          </p:cNvSpPr>
          <p:nvPr>
            <p:ph type="sldNum" sz="quarter" idx="12"/>
          </p:nvPr>
        </p:nvSpPr>
        <p:spPr/>
        <p:txBody>
          <a:bodyPr/>
          <a:lstStyle>
            <a:lvl1pPr>
              <a:defRPr/>
            </a:lvl1pPr>
          </a:lstStyle>
          <a:p>
            <a:pPr>
              <a:defRPr/>
            </a:pPr>
            <a:fld id="{CB1C867B-D7F0-49C3-A2AB-5426D27FE5C4}" type="slidenum">
              <a:rPr lang="pl-PL"/>
              <a:pPr>
                <a:defRPr/>
              </a:pPr>
              <a:t>‹#›</a:t>
            </a:fld>
            <a:endParaRPr lang="pl-P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ytuł i diagram lub schemat organizacyjny">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850"/>
            <a:ext cx="8229600" cy="1143000"/>
          </a:xfrm>
        </p:spPr>
        <p:txBody>
          <a:bodyPr/>
          <a:lstStyle/>
          <a:p>
            <a:r>
              <a:rPr lang="pl-PL" smtClean="0"/>
              <a:t>Kliknij, aby edytować styl</a:t>
            </a:r>
            <a:endParaRPr lang="pl-PL"/>
          </a:p>
        </p:txBody>
      </p:sp>
      <p:sp>
        <p:nvSpPr>
          <p:cNvPr id="3" name="Symbol zastępczy obiektu SmartArt 2"/>
          <p:cNvSpPr>
            <a:spLocks noGrp="1"/>
          </p:cNvSpPr>
          <p:nvPr>
            <p:ph type="dgm" idx="1"/>
          </p:nvPr>
        </p:nvSpPr>
        <p:spPr>
          <a:xfrm>
            <a:off x="457200" y="1935163"/>
            <a:ext cx="8229600" cy="4389437"/>
          </a:xfrm>
        </p:spPr>
        <p:txBody>
          <a:bodyPr/>
          <a:lstStyle/>
          <a:p>
            <a:pPr lvl="0"/>
            <a:endParaRPr lang="pl-PL" noProof="0"/>
          </a:p>
        </p:txBody>
      </p:sp>
      <p:sp>
        <p:nvSpPr>
          <p:cNvPr id="4" name="Symbol zastępczy daty 9"/>
          <p:cNvSpPr>
            <a:spLocks noGrp="1"/>
          </p:cNvSpPr>
          <p:nvPr>
            <p:ph type="dt" sz="half" idx="10"/>
          </p:nvPr>
        </p:nvSpPr>
        <p:spPr/>
        <p:txBody>
          <a:bodyPr/>
          <a:lstStyle>
            <a:lvl1pPr>
              <a:defRPr/>
            </a:lvl1pPr>
          </a:lstStyle>
          <a:p>
            <a:pPr>
              <a:defRPr/>
            </a:pPr>
            <a:fld id="{10DD1483-0313-4EB3-B12C-72233DB9D3C9}" type="datetime1">
              <a:rPr lang="pl-PL" smtClean="0"/>
              <a:pPr>
                <a:defRPr/>
              </a:pPr>
              <a:t>2020-03-16</a:t>
            </a:fld>
            <a:endParaRPr lang="pl-PL"/>
          </a:p>
        </p:txBody>
      </p:sp>
      <p:sp>
        <p:nvSpPr>
          <p:cNvPr id="5" name="Symbol zastępczy stopki 21"/>
          <p:cNvSpPr>
            <a:spLocks noGrp="1"/>
          </p:cNvSpPr>
          <p:nvPr>
            <p:ph type="ftr" sz="quarter" idx="11"/>
          </p:nvPr>
        </p:nvSpPr>
        <p:spPr/>
        <p:txBody>
          <a:bodyPr/>
          <a:lstStyle>
            <a:lvl1pPr>
              <a:defRPr/>
            </a:lvl1pPr>
          </a:lstStyle>
          <a:p>
            <a:pPr>
              <a:defRPr/>
            </a:pPr>
            <a:r>
              <a:rPr lang="pl-PL"/>
              <a:t>Marek Sobolewski - PROGNOZY I SYMULACJE</a:t>
            </a:r>
          </a:p>
        </p:txBody>
      </p:sp>
      <p:sp>
        <p:nvSpPr>
          <p:cNvPr id="6" name="Symbol zastępczy numeru slajdu 17"/>
          <p:cNvSpPr>
            <a:spLocks noGrp="1"/>
          </p:cNvSpPr>
          <p:nvPr>
            <p:ph type="sldNum" sz="quarter" idx="12"/>
          </p:nvPr>
        </p:nvSpPr>
        <p:spPr/>
        <p:txBody>
          <a:bodyPr/>
          <a:lstStyle>
            <a:lvl1pPr>
              <a:defRPr/>
            </a:lvl1pPr>
          </a:lstStyle>
          <a:p>
            <a:pPr>
              <a:defRPr/>
            </a:pPr>
            <a:fld id="{F10BFA33-34CD-45D6-BC9F-A9A50E634017}" type="slidenum">
              <a:rPr lang="pl-PL"/>
              <a:pPr>
                <a:defRPr/>
              </a:pPr>
              <a:t>‹#›</a:t>
            </a:fld>
            <a:endParaRPr lang="pl-PL"/>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ytuł, tekst i 2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850"/>
            <a:ext cx="8229600" cy="1143000"/>
          </a:xfrm>
        </p:spPr>
        <p:txBody>
          <a:bodyPr/>
          <a:lstStyle/>
          <a:p>
            <a:r>
              <a:rPr lang="pl-PL" smtClean="0"/>
              <a:t>Kliknij, aby edytować styl</a:t>
            </a:r>
            <a:endParaRPr lang="pl-PL"/>
          </a:p>
        </p:txBody>
      </p:sp>
      <p:sp>
        <p:nvSpPr>
          <p:cNvPr id="3" name="Symbol zastępczy tekstu 2"/>
          <p:cNvSpPr>
            <a:spLocks noGrp="1"/>
          </p:cNvSpPr>
          <p:nvPr>
            <p:ph type="body" sz="half" idx="1"/>
          </p:nvPr>
        </p:nvSpPr>
        <p:spPr>
          <a:xfrm>
            <a:off x="457200" y="1935163"/>
            <a:ext cx="4038600" cy="4389437"/>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quarter" idx="2"/>
          </p:nvPr>
        </p:nvSpPr>
        <p:spPr>
          <a:xfrm>
            <a:off x="4648200" y="1935163"/>
            <a:ext cx="4038600" cy="2117725"/>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zawartości 4"/>
          <p:cNvSpPr>
            <a:spLocks noGrp="1"/>
          </p:cNvSpPr>
          <p:nvPr>
            <p:ph sz="quarter" idx="3"/>
          </p:nvPr>
        </p:nvSpPr>
        <p:spPr>
          <a:xfrm>
            <a:off x="4648200" y="4205288"/>
            <a:ext cx="4038600" cy="2119312"/>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daty 9"/>
          <p:cNvSpPr>
            <a:spLocks noGrp="1"/>
          </p:cNvSpPr>
          <p:nvPr>
            <p:ph type="dt" sz="half" idx="10"/>
          </p:nvPr>
        </p:nvSpPr>
        <p:spPr/>
        <p:txBody>
          <a:bodyPr/>
          <a:lstStyle>
            <a:lvl1pPr>
              <a:defRPr/>
            </a:lvl1pPr>
          </a:lstStyle>
          <a:p>
            <a:pPr>
              <a:defRPr/>
            </a:pPr>
            <a:fld id="{167D9770-F8A1-4854-A862-6631FAE29742}" type="datetime1">
              <a:rPr lang="pl-PL" smtClean="0"/>
              <a:pPr>
                <a:defRPr/>
              </a:pPr>
              <a:t>2020-03-16</a:t>
            </a:fld>
            <a:endParaRPr lang="pl-PL"/>
          </a:p>
        </p:txBody>
      </p:sp>
      <p:sp>
        <p:nvSpPr>
          <p:cNvPr id="7" name="Symbol zastępczy stopki 21"/>
          <p:cNvSpPr>
            <a:spLocks noGrp="1"/>
          </p:cNvSpPr>
          <p:nvPr>
            <p:ph type="ftr" sz="quarter" idx="11"/>
          </p:nvPr>
        </p:nvSpPr>
        <p:spPr/>
        <p:txBody>
          <a:bodyPr/>
          <a:lstStyle>
            <a:lvl1pPr>
              <a:defRPr/>
            </a:lvl1pPr>
          </a:lstStyle>
          <a:p>
            <a:pPr>
              <a:defRPr/>
            </a:pPr>
            <a:r>
              <a:rPr lang="pl-PL"/>
              <a:t>Marek Sobolewski - PROGNOZY I SYMULACJE</a:t>
            </a:r>
          </a:p>
        </p:txBody>
      </p:sp>
      <p:sp>
        <p:nvSpPr>
          <p:cNvPr id="8" name="Symbol zastępczy numeru slajdu 17"/>
          <p:cNvSpPr>
            <a:spLocks noGrp="1"/>
          </p:cNvSpPr>
          <p:nvPr>
            <p:ph type="sldNum" sz="quarter" idx="12"/>
          </p:nvPr>
        </p:nvSpPr>
        <p:spPr/>
        <p:txBody>
          <a:bodyPr/>
          <a:lstStyle>
            <a:lvl1pPr>
              <a:defRPr/>
            </a:lvl1pPr>
          </a:lstStyle>
          <a:p>
            <a:pPr>
              <a:defRPr/>
            </a:pPr>
            <a:fld id="{2CAC08AB-FF4C-4EF8-B127-CD2CAE49CD55}" type="slidenum">
              <a:rPr lang="pl-PL"/>
              <a:pPr>
                <a:defRPr/>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9"/>
          <p:cNvSpPr>
            <a:spLocks noGrp="1"/>
          </p:cNvSpPr>
          <p:nvPr>
            <p:ph type="dt" sz="half" idx="10"/>
          </p:nvPr>
        </p:nvSpPr>
        <p:spPr/>
        <p:txBody>
          <a:bodyPr/>
          <a:lstStyle>
            <a:lvl1pPr>
              <a:defRPr/>
            </a:lvl1pPr>
          </a:lstStyle>
          <a:p>
            <a:pPr>
              <a:defRPr/>
            </a:pPr>
            <a:fld id="{B5340742-C650-415C-A521-1D978BFCF467}" type="datetime1">
              <a:rPr lang="pl-PL" smtClean="0"/>
              <a:pPr>
                <a:defRPr/>
              </a:pPr>
              <a:t>2020-03-16</a:t>
            </a:fld>
            <a:endParaRPr lang="pl-PL"/>
          </a:p>
        </p:txBody>
      </p:sp>
      <p:sp>
        <p:nvSpPr>
          <p:cNvPr id="5" name="Symbol zastępczy stopki 21"/>
          <p:cNvSpPr>
            <a:spLocks noGrp="1"/>
          </p:cNvSpPr>
          <p:nvPr>
            <p:ph type="ftr" sz="quarter" idx="11"/>
          </p:nvPr>
        </p:nvSpPr>
        <p:spPr/>
        <p:txBody>
          <a:bodyPr/>
          <a:lstStyle>
            <a:lvl1pPr>
              <a:defRPr/>
            </a:lvl1pPr>
          </a:lstStyle>
          <a:p>
            <a:pPr>
              <a:defRPr/>
            </a:pPr>
            <a:r>
              <a:rPr lang="pl-PL"/>
              <a:t>Marek Sobolewski - PROGNOZY I SYMULACJE</a:t>
            </a:r>
          </a:p>
        </p:txBody>
      </p:sp>
      <p:sp>
        <p:nvSpPr>
          <p:cNvPr id="6" name="Symbol zastępczy numeru slajdu 17"/>
          <p:cNvSpPr>
            <a:spLocks noGrp="1"/>
          </p:cNvSpPr>
          <p:nvPr>
            <p:ph type="sldNum" sz="quarter" idx="12"/>
          </p:nvPr>
        </p:nvSpPr>
        <p:spPr/>
        <p:txBody>
          <a:bodyPr/>
          <a:lstStyle>
            <a:lvl1pPr>
              <a:defRPr/>
            </a:lvl1pPr>
          </a:lstStyle>
          <a:p>
            <a:pPr>
              <a:defRPr/>
            </a:pPr>
            <a:fld id="{37541A52-82E6-432D-9263-581C104D5FB4}" type="slidenum">
              <a:rPr lang="pl-PL"/>
              <a:pPr>
                <a:defRPr/>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pl-PL" smtClean="0"/>
              <a:t>Kliknij, aby edytować styl</a:t>
            </a:r>
            <a:endParaRPr lang="en-US"/>
          </a:p>
        </p:txBody>
      </p:sp>
      <p:sp>
        <p:nvSpPr>
          <p:cNvPr id="3" name="Symbol zastępczy tekstu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lvl1pPr>
              <a:defRPr/>
            </a:lvl1pPr>
          </a:lstStyle>
          <a:p>
            <a:pPr>
              <a:defRPr/>
            </a:pPr>
            <a:fld id="{14BC06A5-BDE0-424B-9CD9-C3EC10D73A1D}" type="datetime1">
              <a:rPr lang="pl-PL" smtClean="0"/>
              <a:pPr>
                <a:defRPr/>
              </a:pPr>
              <a:t>2020-03-16</a:t>
            </a:fld>
            <a:endParaRPr lang="pl-PL"/>
          </a:p>
        </p:txBody>
      </p:sp>
      <p:sp>
        <p:nvSpPr>
          <p:cNvPr id="5" name="Symbol zastępczy stopki 4"/>
          <p:cNvSpPr>
            <a:spLocks noGrp="1"/>
          </p:cNvSpPr>
          <p:nvPr>
            <p:ph type="ftr" sz="quarter" idx="11"/>
          </p:nvPr>
        </p:nvSpPr>
        <p:spPr/>
        <p:txBody>
          <a:bodyPr/>
          <a:lstStyle>
            <a:lvl1pPr>
              <a:defRPr/>
            </a:lvl1pPr>
          </a:lstStyle>
          <a:p>
            <a:pPr>
              <a:defRPr/>
            </a:pPr>
            <a:r>
              <a:rPr lang="pl-PL"/>
              <a:t>Marek Sobolewski - PROGNOZY I SYMULACJE</a:t>
            </a:r>
          </a:p>
        </p:txBody>
      </p:sp>
      <p:sp>
        <p:nvSpPr>
          <p:cNvPr id="6" name="Symbol zastępczy numeru slajdu 5"/>
          <p:cNvSpPr>
            <a:spLocks noGrp="1"/>
          </p:cNvSpPr>
          <p:nvPr>
            <p:ph type="sldNum" sz="quarter" idx="12"/>
          </p:nvPr>
        </p:nvSpPr>
        <p:spPr/>
        <p:txBody>
          <a:bodyPr/>
          <a:lstStyle>
            <a:lvl1pPr>
              <a:defRPr/>
            </a:lvl1pPr>
          </a:lstStyle>
          <a:p>
            <a:pPr>
              <a:defRPr/>
            </a:pPr>
            <a:fld id="{8D698E25-DB6A-4F2C-9446-123282676F2D}" type="slidenum">
              <a:rPr lang="pl-PL"/>
              <a:pPr>
                <a:defRPr/>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a:lstStyle/>
          <a:p>
            <a:r>
              <a:rPr lang="pl-PL" smtClean="0"/>
              <a:t>Kliknij, aby edytować styl</a:t>
            </a:r>
            <a:endParaRPr lang="en-US"/>
          </a:p>
        </p:txBody>
      </p:sp>
      <p:sp>
        <p:nvSpPr>
          <p:cNvPr id="3" name="Symbol zastępczy zawartości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9"/>
          <p:cNvSpPr>
            <a:spLocks noGrp="1"/>
          </p:cNvSpPr>
          <p:nvPr>
            <p:ph type="dt" sz="half" idx="10"/>
          </p:nvPr>
        </p:nvSpPr>
        <p:spPr/>
        <p:txBody>
          <a:bodyPr/>
          <a:lstStyle>
            <a:lvl1pPr>
              <a:defRPr/>
            </a:lvl1pPr>
          </a:lstStyle>
          <a:p>
            <a:pPr>
              <a:defRPr/>
            </a:pPr>
            <a:fld id="{273ABC49-F1DE-4D50-9A65-3A473C4DF838}" type="datetime1">
              <a:rPr lang="pl-PL" smtClean="0"/>
              <a:pPr>
                <a:defRPr/>
              </a:pPr>
              <a:t>2020-03-16</a:t>
            </a:fld>
            <a:endParaRPr lang="pl-PL"/>
          </a:p>
        </p:txBody>
      </p:sp>
      <p:sp>
        <p:nvSpPr>
          <p:cNvPr id="6" name="Symbol zastępczy stopki 21"/>
          <p:cNvSpPr>
            <a:spLocks noGrp="1"/>
          </p:cNvSpPr>
          <p:nvPr>
            <p:ph type="ftr" sz="quarter" idx="11"/>
          </p:nvPr>
        </p:nvSpPr>
        <p:spPr/>
        <p:txBody>
          <a:bodyPr/>
          <a:lstStyle>
            <a:lvl1pPr>
              <a:defRPr/>
            </a:lvl1pPr>
          </a:lstStyle>
          <a:p>
            <a:pPr>
              <a:defRPr/>
            </a:pPr>
            <a:r>
              <a:rPr lang="pl-PL"/>
              <a:t>Marek Sobolewski - PROGNOZY I SYMULACJE</a:t>
            </a:r>
          </a:p>
        </p:txBody>
      </p:sp>
      <p:sp>
        <p:nvSpPr>
          <p:cNvPr id="7" name="Symbol zastępczy numeru slajdu 17"/>
          <p:cNvSpPr>
            <a:spLocks noGrp="1"/>
          </p:cNvSpPr>
          <p:nvPr>
            <p:ph type="sldNum" sz="quarter" idx="12"/>
          </p:nvPr>
        </p:nvSpPr>
        <p:spPr/>
        <p:txBody>
          <a:bodyPr/>
          <a:lstStyle>
            <a:lvl1pPr>
              <a:defRPr/>
            </a:lvl1pPr>
          </a:lstStyle>
          <a:p>
            <a:pPr>
              <a:defRPr/>
            </a:pPr>
            <a:fld id="{CAC9DD14-DC69-49C5-9F0E-5C015A669905}" type="slidenum">
              <a:rPr lang="pl-PL"/>
              <a:pPr>
                <a:defRPr/>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a:lstStyle>
            <a:lvl1pPr>
              <a:defRPr/>
            </a:lvl1pPr>
          </a:lstStyle>
          <a:p>
            <a:r>
              <a:rPr lang="pl-PL" smtClean="0"/>
              <a:t>Kliknij, aby edytować styl</a:t>
            </a:r>
            <a:endParaRPr lang="en-US"/>
          </a:p>
        </p:txBody>
      </p:sp>
      <p:sp>
        <p:nvSpPr>
          <p:cNvPr id="3" name="Symbol zastępczy tekstu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pl-PL" smtClean="0"/>
              <a:t>Kliknij, aby edytować style wzorca tekstu</a:t>
            </a:r>
          </a:p>
        </p:txBody>
      </p:sp>
      <p:sp>
        <p:nvSpPr>
          <p:cNvPr id="4" name="Symbol zastępczy tekstu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pl-PL" smtClean="0"/>
              <a:t>Kliknij, aby edytować style wzorca tekstu</a:t>
            </a:r>
          </a:p>
        </p:txBody>
      </p:sp>
      <p:sp>
        <p:nvSpPr>
          <p:cNvPr id="5" name="Symbol zastępczy zawartości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zawartości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9"/>
          <p:cNvSpPr>
            <a:spLocks noGrp="1"/>
          </p:cNvSpPr>
          <p:nvPr>
            <p:ph type="dt" sz="half" idx="10"/>
          </p:nvPr>
        </p:nvSpPr>
        <p:spPr/>
        <p:txBody>
          <a:bodyPr/>
          <a:lstStyle>
            <a:lvl1pPr>
              <a:defRPr/>
            </a:lvl1pPr>
          </a:lstStyle>
          <a:p>
            <a:pPr>
              <a:defRPr/>
            </a:pPr>
            <a:fld id="{2AC9BC32-97E3-4DA9-9493-471A50C20148}" type="datetime1">
              <a:rPr lang="pl-PL" smtClean="0"/>
              <a:pPr>
                <a:defRPr/>
              </a:pPr>
              <a:t>2020-03-16</a:t>
            </a:fld>
            <a:endParaRPr lang="pl-PL"/>
          </a:p>
        </p:txBody>
      </p:sp>
      <p:sp>
        <p:nvSpPr>
          <p:cNvPr id="8" name="Symbol zastępczy stopki 21"/>
          <p:cNvSpPr>
            <a:spLocks noGrp="1"/>
          </p:cNvSpPr>
          <p:nvPr>
            <p:ph type="ftr" sz="quarter" idx="11"/>
          </p:nvPr>
        </p:nvSpPr>
        <p:spPr/>
        <p:txBody>
          <a:bodyPr/>
          <a:lstStyle>
            <a:lvl1pPr>
              <a:defRPr/>
            </a:lvl1pPr>
          </a:lstStyle>
          <a:p>
            <a:pPr>
              <a:defRPr/>
            </a:pPr>
            <a:r>
              <a:rPr lang="pl-PL"/>
              <a:t>Marek Sobolewski - PROGNOZY I SYMULACJE</a:t>
            </a:r>
          </a:p>
        </p:txBody>
      </p:sp>
      <p:sp>
        <p:nvSpPr>
          <p:cNvPr id="9" name="Symbol zastępczy numeru slajdu 17"/>
          <p:cNvSpPr>
            <a:spLocks noGrp="1"/>
          </p:cNvSpPr>
          <p:nvPr>
            <p:ph type="sldNum" sz="quarter" idx="12"/>
          </p:nvPr>
        </p:nvSpPr>
        <p:spPr/>
        <p:txBody>
          <a:bodyPr/>
          <a:lstStyle>
            <a:lvl1pPr>
              <a:defRPr/>
            </a:lvl1pPr>
          </a:lstStyle>
          <a:p>
            <a:pPr>
              <a:defRPr/>
            </a:pPr>
            <a:fld id="{BEBEEE41-D73B-45DE-A66D-1381C5F8C191}" type="slidenum">
              <a:rPr lang="pl-PL"/>
              <a:pPr>
                <a:defRPr/>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pl-PL" smtClean="0"/>
              <a:t>Kliknij, aby edytować styl</a:t>
            </a:r>
            <a:endParaRPr lang="en-US"/>
          </a:p>
        </p:txBody>
      </p:sp>
      <p:sp>
        <p:nvSpPr>
          <p:cNvPr id="3" name="Symbol zastępczy daty 9"/>
          <p:cNvSpPr>
            <a:spLocks noGrp="1"/>
          </p:cNvSpPr>
          <p:nvPr>
            <p:ph type="dt" sz="half" idx="10"/>
          </p:nvPr>
        </p:nvSpPr>
        <p:spPr/>
        <p:txBody>
          <a:bodyPr/>
          <a:lstStyle>
            <a:lvl1pPr>
              <a:defRPr/>
            </a:lvl1pPr>
          </a:lstStyle>
          <a:p>
            <a:pPr>
              <a:defRPr/>
            </a:pPr>
            <a:fld id="{67799C52-FB8F-43F1-A127-D0B3DD88D9B1}" type="datetime1">
              <a:rPr lang="pl-PL" smtClean="0"/>
              <a:pPr>
                <a:defRPr/>
              </a:pPr>
              <a:t>2020-03-16</a:t>
            </a:fld>
            <a:endParaRPr lang="pl-PL"/>
          </a:p>
        </p:txBody>
      </p:sp>
      <p:sp>
        <p:nvSpPr>
          <p:cNvPr id="4" name="Symbol zastępczy stopki 21"/>
          <p:cNvSpPr>
            <a:spLocks noGrp="1"/>
          </p:cNvSpPr>
          <p:nvPr>
            <p:ph type="ftr" sz="quarter" idx="11"/>
          </p:nvPr>
        </p:nvSpPr>
        <p:spPr/>
        <p:txBody>
          <a:bodyPr/>
          <a:lstStyle>
            <a:lvl1pPr>
              <a:defRPr/>
            </a:lvl1pPr>
          </a:lstStyle>
          <a:p>
            <a:pPr>
              <a:defRPr/>
            </a:pPr>
            <a:r>
              <a:rPr lang="pl-PL"/>
              <a:t>Marek Sobolewski - PROGNOZY I SYMULACJE</a:t>
            </a:r>
          </a:p>
        </p:txBody>
      </p:sp>
      <p:sp>
        <p:nvSpPr>
          <p:cNvPr id="5" name="Symbol zastępczy numeru slajdu 17"/>
          <p:cNvSpPr>
            <a:spLocks noGrp="1"/>
          </p:cNvSpPr>
          <p:nvPr>
            <p:ph type="sldNum" sz="quarter" idx="12"/>
          </p:nvPr>
        </p:nvSpPr>
        <p:spPr/>
        <p:txBody>
          <a:bodyPr/>
          <a:lstStyle>
            <a:lvl1pPr>
              <a:defRPr/>
            </a:lvl1pPr>
          </a:lstStyle>
          <a:p>
            <a:pPr>
              <a:defRPr/>
            </a:pPr>
            <a:fld id="{750F3AFD-59D1-4899-BC67-4894A0E2803D}" type="slidenum">
              <a:rPr lang="pl-PL"/>
              <a:pPr>
                <a:defRPr/>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9"/>
          <p:cNvSpPr>
            <a:spLocks noGrp="1"/>
          </p:cNvSpPr>
          <p:nvPr>
            <p:ph type="dt" sz="half" idx="10"/>
          </p:nvPr>
        </p:nvSpPr>
        <p:spPr/>
        <p:txBody>
          <a:bodyPr/>
          <a:lstStyle>
            <a:lvl1pPr>
              <a:defRPr/>
            </a:lvl1pPr>
          </a:lstStyle>
          <a:p>
            <a:pPr>
              <a:defRPr/>
            </a:pPr>
            <a:fld id="{83330CBA-8FCF-42DD-A009-1840CA473956}" type="datetime1">
              <a:rPr lang="pl-PL" smtClean="0"/>
              <a:pPr>
                <a:defRPr/>
              </a:pPr>
              <a:t>2020-03-16</a:t>
            </a:fld>
            <a:endParaRPr lang="pl-PL"/>
          </a:p>
        </p:txBody>
      </p:sp>
      <p:sp>
        <p:nvSpPr>
          <p:cNvPr id="3" name="Symbol zastępczy stopki 21"/>
          <p:cNvSpPr>
            <a:spLocks noGrp="1"/>
          </p:cNvSpPr>
          <p:nvPr>
            <p:ph type="ftr" sz="quarter" idx="11"/>
          </p:nvPr>
        </p:nvSpPr>
        <p:spPr/>
        <p:txBody>
          <a:bodyPr/>
          <a:lstStyle>
            <a:lvl1pPr>
              <a:defRPr/>
            </a:lvl1pPr>
          </a:lstStyle>
          <a:p>
            <a:pPr>
              <a:defRPr/>
            </a:pPr>
            <a:r>
              <a:rPr lang="pl-PL"/>
              <a:t>Marek Sobolewski - PROGNOZY I SYMULACJE</a:t>
            </a:r>
          </a:p>
        </p:txBody>
      </p:sp>
      <p:sp>
        <p:nvSpPr>
          <p:cNvPr id="4" name="Symbol zastępczy numeru slajdu 17"/>
          <p:cNvSpPr>
            <a:spLocks noGrp="1"/>
          </p:cNvSpPr>
          <p:nvPr>
            <p:ph type="sldNum" sz="quarter" idx="12"/>
          </p:nvPr>
        </p:nvSpPr>
        <p:spPr/>
        <p:txBody>
          <a:bodyPr/>
          <a:lstStyle>
            <a:lvl1pPr>
              <a:defRPr/>
            </a:lvl1pPr>
          </a:lstStyle>
          <a:p>
            <a:pPr>
              <a:defRPr/>
            </a:pPr>
            <a:fld id="{040B0DAB-42F1-4941-86B2-FA88A037E212}" type="slidenum">
              <a:rPr lang="pl-PL"/>
              <a:pPr>
                <a:defRPr/>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pl-PL" smtClean="0"/>
              <a:t>Kliknij, aby edytować styl</a:t>
            </a:r>
            <a:endParaRPr lang="en-US"/>
          </a:p>
        </p:txBody>
      </p:sp>
      <p:sp>
        <p:nvSpPr>
          <p:cNvPr id="3" name="Symbol zastępczy tekstu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pl-PL" smtClean="0"/>
              <a:t>Kliknij, aby edytować style wzorca tekstu</a:t>
            </a:r>
          </a:p>
        </p:txBody>
      </p:sp>
      <p:sp>
        <p:nvSpPr>
          <p:cNvPr id="4" name="Symbol zastępczy zawartości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9"/>
          <p:cNvSpPr>
            <a:spLocks noGrp="1"/>
          </p:cNvSpPr>
          <p:nvPr>
            <p:ph type="dt" sz="half" idx="10"/>
          </p:nvPr>
        </p:nvSpPr>
        <p:spPr/>
        <p:txBody>
          <a:bodyPr/>
          <a:lstStyle>
            <a:lvl1pPr>
              <a:defRPr/>
            </a:lvl1pPr>
          </a:lstStyle>
          <a:p>
            <a:pPr>
              <a:defRPr/>
            </a:pPr>
            <a:fld id="{B3CBB2C2-DFF3-4BFD-9D6E-7C7CFDC5C8A2}" type="datetime1">
              <a:rPr lang="pl-PL" smtClean="0"/>
              <a:pPr>
                <a:defRPr/>
              </a:pPr>
              <a:t>2020-03-16</a:t>
            </a:fld>
            <a:endParaRPr lang="pl-PL"/>
          </a:p>
        </p:txBody>
      </p:sp>
      <p:sp>
        <p:nvSpPr>
          <p:cNvPr id="6" name="Symbol zastępczy stopki 21"/>
          <p:cNvSpPr>
            <a:spLocks noGrp="1"/>
          </p:cNvSpPr>
          <p:nvPr>
            <p:ph type="ftr" sz="quarter" idx="11"/>
          </p:nvPr>
        </p:nvSpPr>
        <p:spPr/>
        <p:txBody>
          <a:bodyPr/>
          <a:lstStyle>
            <a:lvl1pPr>
              <a:defRPr/>
            </a:lvl1pPr>
          </a:lstStyle>
          <a:p>
            <a:pPr>
              <a:defRPr/>
            </a:pPr>
            <a:r>
              <a:rPr lang="pl-PL"/>
              <a:t>Marek Sobolewski - PROGNOZY I SYMULACJE</a:t>
            </a:r>
          </a:p>
        </p:txBody>
      </p:sp>
      <p:sp>
        <p:nvSpPr>
          <p:cNvPr id="7" name="Symbol zastępczy numeru slajdu 17"/>
          <p:cNvSpPr>
            <a:spLocks noGrp="1"/>
          </p:cNvSpPr>
          <p:nvPr>
            <p:ph type="sldNum" sz="quarter" idx="12"/>
          </p:nvPr>
        </p:nvSpPr>
        <p:spPr/>
        <p:txBody>
          <a:bodyPr/>
          <a:lstStyle>
            <a:lvl1pPr>
              <a:defRPr/>
            </a:lvl1pPr>
          </a:lstStyle>
          <a:p>
            <a:pPr>
              <a:defRPr/>
            </a:pPr>
            <a:fld id="{2BE3F25B-EB0B-4560-ADFB-A1EB0948E1BD}" type="slidenum">
              <a:rPr lang="pl-PL"/>
              <a:pPr>
                <a:defRPr/>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5" name="Prostokąt ze ściętym i zaokrąglonym rogiem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2400"/>
          </a:p>
        </p:txBody>
      </p:sp>
      <p:sp>
        <p:nvSpPr>
          <p:cNvPr id="6" name="Trójkąt prostokątny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2400"/>
          </a:p>
        </p:txBody>
      </p:sp>
      <p:sp>
        <p:nvSpPr>
          <p:cNvPr id="7" name="Dowolny kształt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2400">
              <a:latin typeface="+mn-lt"/>
            </a:endParaRPr>
          </a:p>
        </p:txBody>
      </p:sp>
      <p:sp>
        <p:nvSpPr>
          <p:cNvPr id="8" name="Dowolny kształt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2400">
              <a:latin typeface="+mn-lt"/>
            </a:endParaRPr>
          </a:p>
        </p:txBody>
      </p:sp>
      <p:sp>
        <p:nvSpPr>
          <p:cNvPr id="2" name="Tytuł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pl-PL" smtClean="0"/>
              <a:t>Kliknij, aby edytować styl</a:t>
            </a:r>
            <a:endParaRPr lang="en-US"/>
          </a:p>
        </p:txBody>
      </p:sp>
      <p:sp>
        <p:nvSpPr>
          <p:cNvPr id="4" name="Symbol zastępczy tekstu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pl-PL" smtClean="0"/>
              <a:t>Kliknij, aby edytować style wzorca tekstu</a:t>
            </a:r>
          </a:p>
        </p:txBody>
      </p:sp>
      <p:sp>
        <p:nvSpPr>
          <p:cNvPr id="3" name="Symbol zastępczy obrazu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pl-PL" noProof="0" smtClean="0"/>
              <a:t>Kliknij ikonę, aby dodać obraz</a:t>
            </a:r>
            <a:endParaRPr lang="en-US" noProof="0" dirty="0"/>
          </a:p>
        </p:txBody>
      </p:sp>
      <p:sp>
        <p:nvSpPr>
          <p:cNvPr id="9" name="Symbol zastępczy daty 4"/>
          <p:cNvSpPr>
            <a:spLocks noGrp="1"/>
          </p:cNvSpPr>
          <p:nvPr>
            <p:ph type="dt" sz="half" idx="10"/>
          </p:nvPr>
        </p:nvSpPr>
        <p:spPr/>
        <p:txBody>
          <a:bodyPr/>
          <a:lstStyle>
            <a:lvl1pPr>
              <a:defRPr/>
            </a:lvl1pPr>
          </a:lstStyle>
          <a:p>
            <a:pPr>
              <a:defRPr/>
            </a:pPr>
            <a:fld id="{7C0257DC-B554-475C-A4C9-351251B7536B}" type="datetime1">
              <a:rPr lang="pl-PL" smtClean="0"/>
              <a:pPr>
                <a:defRPr/>
              </a:pPr>
              <a:t>2020-03-16</a:t>
            </a:fld>
            <a:endParaRPr lang="pl-PL"/>
          </a:p>
        </p:txBody>
      </p:sp>
      <p:sp>
        <p:nvSpPr>
          <p:cNvPr id="10" name="Symbol zastępczy stopki 5"/>
          <p:cNvSpPr>
            <a:spLocks noGrp="1"/>
          </p:cNvSpPr>
          <p:nvPr>
            <p:ph type="ftr" sz="quarter" idx="11"/>
          </p:nvPr>
        </p:nvSpPr>
        <p:spPr/>
        <p:txBody>
          <a:bodyPr/>
          <a:lstStyle>
            <a:lvl1pPr>
              <a:defRPr/>
            </a:lvl1pPr>
          </a:lstStyle>
          <a:p>
            <a:pPr>
              <a:defRPr/>
            </a:pPr>
            <a:r>
              <a:rPr lang="pl-PL"/>
              <a:t>Marek Sobolewski - PROGNOZY I SYMULACJE</a:t>
            </a:r>
          </a:p>
        </p:txBody>
      </p:sp>
      <p:sp>
        <p:nvSpPr>
          <p:cNvPr id="11" name="Symbol zastępczy numeru slajdu 6"/>
          <p:cNvSpPr>
            <a:spLocks noGrp="1"/>
          </p:cNvSpPr>
          <p:nvPr>
            <p:ph type="sldNum" sz="quarter" idx="12"/>
          </p:nvPr>
        </p:nvSpPr>
        <p:spPr>
          <a:xfrm>
            <a:off x="8077200" y="6356350"/>
            <a:ext cx="609600" cy="365125"/>
          </a:xfrm>
        </p:spPr>
        <p:txBody>
          <a:bodyPr/>
          <a:lstStyle>
            <a:lvl1pPr>
              <a:defRPr/>
            </a:lvl1pPr>
          </a:lstStyle>
          <a:p>
            <a:pPr>
              <a:defRPr/>
            </a:pPr>
            <a:fld id="{E7B1D2C7-1FE3-413C-8572-F9B35A51B3CC}" type="slidenum">
              <a:rPr lang="pl-PL"/>
              <a:pPr>
                <a:defRPr/>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Dowolny kształt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2400">
              <a:latin typeface="+mn-lt"/>
            </a:endParaRPr>
          </a:p>
        </p:txBody>
      </p:sp>
      <p:sp>
        <p:nvSpPr>
          <p:cNvPr id="8" name="Dowolny kształt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2400">
              <a:latin typeface="+mn-lt"/>
            </a:endParaRPr>
          </a:p>
        </p:txBody>
      </p:sp>
      <p:sp>
        <p:nvSpPr>
          <p:cNvPr id="24580" name="Symbol zastępczy tytułu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pl-PL" smtClean="0"/>
              <a:t>Kliknij, aby edytować styl</a:t>
            </a:r>
            <a:endParaRPr lang="en-US" smtClean="0"/>
          </a:p>
        </p:txBody>
      </p:sp>
      <p:sp>
        <p:nvSpPr>
          <p:cNvPr id="24581" name="Symbol zastępczy tekstu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smtClean="0"/>
          </a:p>
        </p:txBody>
      </p:sp>
      <p:sp>
        <p:nvSpPr>
          <p:cNvPr id="10" name="Symbol zastępczy daty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effectLst/>
                <a:latin typeface="Times New Roman" pitchFamily="18" charset="0"/>
              </a:defRPr>
            </a:lvl1pPr>
          </a:lstStyle>
          <a:p>
            <a:pPr>
              <a:defRPr/>
            </a:pPr>
            <a:fld id="{8EC64176-5403-45FA-BC7C-7E1993CE3C2E}" type="datetime1">
              <a:rPr lang="pl-PL" smtClean="0"/>
              <a:pPr>
                <a:defRPr/>
              </a:pPr>
              <a:t>2020-03-16</a:t>
            </a:fld>
            <a:endParaRPr lang="pl-PL"/>
          </a:p>
        </p:txBody>
      </p:sp>
      <p:sp>
        <p:nvSpPr>
          <p:cNvPr id="22" name="Symbol zastępczy stopki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effectLst/>
                <a:latin typeface="Times New Roman" pitchFamily="18" charset="0"/>
              </a:defRPr>
            </a:lvl1pPr>
          </a:lstStyle>
          <a:p>
            <a:pPr>
              <a:defRPr/>
            </a:pPr>
            <a:r>
              <a:rPr lang="pl-PL"/>
              <a:t>Marek Sobolewski - PROGNOZY I SYMULACJE</a:t>
            </a:r>
          </a:p>
        </p:txBody>
      </p:sp>
      <p:sp>
        <p:nvSpPr>
          <p:cNvPr id="18" name="Symbol zastępczy numeru slajd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effectLst/>
                <a:latin typeface="Times New Roman" pitchFamily="18" charset="0"/>
              </a:defRPr>
            </a:lvl1pPr>
          </a:lstStyle>
          <a:p>
            <a:pPr>
              <a:defRPr/>
            </a:pPr>
            <a:fld id="{5A235999-D536-4F10-BAA9-BB42B54EEF34}" type="slidenum">
              <a:rPr lang="pl-PL"/>
              <a:pPr>
                <a:defRPr/>
              </a:pPr>
              <a:t>‹#›</a:t>
            </a:fld>
            <a:endParaRPr lang="pl-PL"/>
          </a:p>
        </p:txBody>
      </p:sp>
      <p:grpSp>
        <p:nvGrpSpPr>
          <p:cNvPr id="24585" name="Grupa 1"/>
          <p:cNvGrpSpPr>
            <a:grpSpLocks/>
          </p:cNvGrpSpPr>
          <p:nvPr/>
        </p:nvGrpSpPr>
        <p:grpSpPr bwMode="auto">
          <a:xfrm>
            <a:off x="-19050" y="203200"/>
            <a:ext cx="9180513" cy="647700"/>
            <a:chOff x="-19045" y="216550"/>
            <a:chExt cx="9180548" cy="649224"/>
          </a:xfrm>
        </p:grpSpPr>
        <p:sp>
          <p:nvSpPr>
            <p:cNvPr id="12" name="Dowolny kształt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sz="2400">
                <a:latin typeface="Times New Roman" pitchFamily="18" charset="0"/>
              </a:endParaRPr>
            </a:p>
          </p:txBody>
        </p:sp>
        <p:sp>
          <p:nvSpPr>
            <p:cNvPr id="13" name="Dowolny kształt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sz="2400">
                <a:latin typeface="Times New Roman" pitchFamily="18" charset="0"/>
              </a:endParaRPr>
            </a:p>
          </p:txBody>
        </p:sp>
      </p:grpSp>
    </p:spTree>
  </p:cSld>
  <p:clrMap bg1="lt1" tx1="dk1" bg2="lt2" tx2="dk2" accent1="accent1" accent2="accent2" accent3="accent3" accent4="accent4" accent5="accent5" accent6="accent6" hlink="hlink" folHlink="folHlink"/>
  <p:sldLayoutIdLst>
    <p:sldLayoutId id="2147483884" r:id="rId1"/>
    <p:sldLayoutId id="2147483874" r:id="rId2"/>
    <p:sldLayoutId id="2147483885" r:id="rId3"/>
    <p:sldLayoutId id="2147483875" r:id="rId4"/>
    <p:sldLayoutId id="2147483876" r:id="rId5"/>
    <p:sldLayoutId id="2147483877" r:id="rId6"/>
    <p:sldLayoutId id="2147483878" r:id="rId7"/>
    <p:sldLayoutId id="2147483879" r:id="rId8"/>
    <p:sldLayoutId id="2147483886" r:id="rId9"/>
    <p:sldLayoutId id="2147483880" r:id="rId10"/>
    <p:sldLayoutId id="2147483881" r:id="rId11"/>
    <p:sldLayoutId id="2147483882" r:id="rId12"/>
    <p:sldLayoutId id="2147483883" r:id="rId13"/>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7.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6.bin"/><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0.bin"/><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7.xml"/><Relationship Id="rId1" Type="http://schemas.openxmlformats.org/officeDocument/2006/relationships/vmlDrawing" Target="../drawings/vmlDrawing8.v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2.bin"/><Relationship Id="rId7" Type="http://schemas.openxmlformats.org/officeDocument/2006/relationships/oleObject" Target="../embeddings/oleObject26.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25.bin"/><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oleObject" Target="../embeddings/oleObject28.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571500" y="1428750"/>
            <a:ext cx="8143875" cy="676275"/>
          </a:xfrm>
        </p:spPr>
        <p:txBody>
          <a:bodyPr>
            <a:noAutofit/>
          </a:bodyPr>
          <a:lstStyle/>
          <a:p>
            <a:pPr marR="0" algn="ctr" eaLnBrk="1" hangingPunct="1">
              <a:defRPr/>
            </a:pPr>
            <a:r>
              <a:rPr lang="pl-PL" sz="4400" b="1" smtClean="0">
                <a:effectLst>
                  <a:outerShdw blurRad="38100" dist="38100" dir="2700000" algn="tl">
                    <a:srgbClr val="04617B"/>
                  </a:outerShdw>
                </a:effectLst>
                <a:latin typeface="Comic Sans MS" pitchFamily="66" charset="0"/>
              </a:rPr>
              <a:t>PROGNOZY</a:t>
            </a:r>
            <a:r>
              <a:rPr lang="pl-PL" sz="4400" smtClean="0">
                <a:effectLst>
                  <a:outerShdw blurRad="38100" dist="38100" dir="2700000" algn="tl">
                    <a:srgbClr val="04617B"/>
                  </a:outerShdw>
                </a:effectLst>
                <a:latin typeface="Comic Sans MS" pitchFamily="66" charset="0"/>
              </a:rPr>
              <a:t>  </a:t>
            </a:r>
            <a:r>
              <a:rPr lang="pl-PL" sz="4400" b="1" smtClean="0">
                <a:effectLst>
                  <a:outerShdw blurRad="38100" dist="38100" dir="2700000" algn="tl">
                    <a:srgbClr val="04617B"/>
                  </a:outerShdw>
                </a:effectLst>
                <a:latin typeface="Comic Sans MS" pitchFamily="66" charset="0"/>
              </a:rPr>
              <a:t>I</a:t>
            </a:r>
            <a:r>
              <a:rPr lang="pl-PL" sz="4400" smtClean="0">
                <a:effectLst>
                  <a:outerShdw blurRad="38100" dist="38100" dir="2700000" algn="tl">
                    <a:srgbClr val="04617B"/>
                  </a:outerShdw>
                </a:effectLst>
                <a:latin typeface="Comic Sans MS" pitchFamily="66" charset="0"/>
              </a:rPr>
              <a:t>  </a:t>
            </a:r>
            <a:r>
              <a:rPr lang="pl-PL" sz="4400" b="1" smtClean="0">
                <a:effectLst>
                  <a:outerShdw blurRad="38100" dist="38100" dir="2700000" algn="tl">
                    <a:srgbClr val="04617B"/>
                  </a:outerShdw>
                </a:effectLst>
                <a:latin typeface="Comic Sans MS" pitchFamily="66" charset="0"/>
              </a:rPr>
              <a:t>SYMULACJE</a:t>
            </a:r>
          </a:p>
        </p:txBody>
      </p:sp>
      <p:sp>
        <p:nvSpPr>
          <p:cNvPr id="7" name="Symbol zastępczy numeru slajdu 5"/>
          <p:cNvSpPr>
            <a:spLocks noGrp="1"/>
          </p:cNvSpPr>
          <p:nvPr>
            <p:ph type="sldNum" sz="quarter" idx="12"/>
          </p:nvPr>
        </p:nvSpPr>
        <p:spPr/>
        <p:txBody>
          <a:bodyPr/>
          <a:lstStyle/>
          <a:p>
            <a:pPr>
              <a:defRPr/>
            </a:pPr>
            <a:fld id="{475C0793-6BF1-481B-931A-2BF7202DD562}" type="slidenum">
              <a:rPr lang="pl-PL"/>
              <a:pPr>
                <a:defRPr/>
              </a:pPr>
              <a:t>1</a:t>
            </a:fld>
            <a:endParaRPr lang="pl-PL"/>
          </a:p>
        </p:txBody>
      </p:sp>
      <p:sp>
        <p:nvSpPr>
          <p:cNvPr id="7174" name="Rectangle 6"/>
          <p:cNvSpPr>
            <a:spLocks noChangeArrowheads="1"/>
          </p:cNvSpPr>
          <p:nvPr/>
        </p:nvSpPr>
        <p:spPr bwMode="auto">
          <a:xfrm>
            <a:off x="250825" y="260350"/>
            <a:ext cx="8642350" cy="915988"/>
          </a:xfrm>
          <a:prstGeom prst="rect">
            <a:avLst/>
          </a:prstGeom>
          <a:noFill/>
          <a:ln w="9525">
            <a:noFill/>
            <a:miter lim="800000"/>
            <a:headEnd/>
            <a:tailEnd/>
          </a:ln>
          <a:effectLst/>
        </p:spPr>
        <p:txBody>
          <a:bodyPr>
            <a:spAutoFit/>
          </a:bodyPr>
          <a:lstStyle/>
          <a:p>
            <a:pPr>
              <a:defRPr/>
            </a:pPr>
            <a:r>
              <a:rPr lang="pl-PL" sz="1800" b="1" i="1">
                <a:effectLst>
                  <a:outerShdw blurRad="38100" dist="38100" dir="2700000" algn="tl">
                    <a:srgbClr val="04617B"/>
                  </a:outerShdw>
                </a:effectLst>
                <a:latin typeface="Bradley Hand ITC" pitchFamily="66" charset="0"/>
              </a:rPr>
              <a:t>Forecasting is the art of saying what will happen, and then explaining why it didn’t.</a:t>
            </a:r>
          </a:p>
          <a:p>
            <a:pPr lvl="4" algn="r">
              <a:defRPr/>
            </a:pPr>
            <a:r>
              <a:rPr lang="pl-PL" sz="1800" b="1" i="1">
                <a:effectLst>
                  <a:outerShdw blurRad="38100" dist="38100" dir="2700000" algn="tl">
                    <a:srgbClr val="04617B"/>
                  </a:outerShdw>
                </a:effectLst>
                <a:latin typeface="Bradley Hand ITC" pitchFamily="66" charset="0"/>
              </a:rPr>
              <a:t>			                          			Ch. Chatfield (1986)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818" name="Group 1"/>
          <p:cNvGrpSpPr>
            <a:grpSpLocks/>
          </p:cNvGrpSpPr>
          <p:nvPr/>
        </p:nvGrpSpPr>
        <p:grpSpPr bwMode="auto">
          <a:xfrm>
            <a:off x="2357438" y="814388"/>
            <a:ext cx="4357687" cy="5829300"/>
            <a:chOff x="10161" y="1804"/>
            <a:chExt cx="6863" cy="9180"/>
          </a:xfrm>
        </p:grpSpPr>
        <p:sp>
          <p:nvSpPr>
            <p:cNvPr id="34820" name="Text Box 2"/>
            <p:cNvSpPr txBox="1">
              <a:spLocks noChangeArrowheads="1"/>
            </p:cNvSpPr>
            <p:nvPr/>
          </p:nvSpPr>
          <p:spPr bwMode="auto">
            <a:xfrm>
              <a:off x="14324" y="9567"/>
              <a:ext cx="2700" cy="900"/>
            </a:xfrm>
            <a:prstGeom prst="rect">
              <a:avLst/>
            </a:prstGeom>
            <a:solidFill>
              <a:srgbClr val="FFFFFF"/>
            </a:solidFill>
            <a:ln w="9525">
              <a:noFill/>
              <a:miter lim="800000"/>
              <a:headEnd/>
              <a:tailEnd/>
            </a:ln>
          </p:spPr>
          <p:txBody>
            <a:bodyPr/>
            <a:lstStyle/>
            <a:p>
              <a:pPr algn="ctr">
                <a:spcAft>
                  <a:spcPts val="1000"/>
                </a:spcAft>
              </a:pPr>
              <a:r>
                <a:rPr lang="pl-PL" sz="1100">
                  <a:latin typeface="Calibri" pitchFamily="34" charset="0"/>
                </a:rPr>
                <a:t>TREND</a:t>
              </a:r>
            </a:p>
            <a:p>
              <a:pPr algn="ctr">
                <a:spcAft>
                  <a:spcPts val="1000"/>
                </a:spcAft>
              </a:pPr>
              <a:r>
                <a:rPr lang="pl-PL" sz="1100">
                  <a:latin typeface="Calibri" pitchFamily="34" charset="0"/>
                </a:rPr>
                <a:t>+</a:t>
              </a:r>
            </a:p>
            <a:p>
              <a:pPr algn="ctr">
                <a:spcAft>
                  <a:spcPts val="1000"/>
                </a:spcAft>
              </a:pPr>
              <a:r>
                <a:rPr lang="pl-PL" sz="1100">
                  <a:latin typeface="Calibri" pitchFamily="34" charset="0"/>
                </a:rPr>
                <a:t>WAHANIA CYKLICZNE</a:t>
              </a:r>
              <a:endParaRPr lang="pl-PL"/>
            </a:p>
          </p:txBody>
        </p:sp>
        <p:sp>
          <p:nvSpPr>
            <p:cNvPr id="34821" name="Text Box 3"/>
            <p:cNvSpPr txBox="1">
              <a:spLocks noChangeArrowheads="1"/>
            </p:cNvSpPr>
            <p:nvPr/>
          </p:nvSpPr>
          <p:spPr bwMode="auto">
            <a:xfrm>
              <a:off x="14324" y="6417"/>
              <a:ext cx="2520" cy="900"/>
            </a:xfrm>
            <a:prstGeom prst="rect">
              <a:avLst/>
            </a:prstGeom>
            <a:solidFill>
              <a:srgbClr val="FFFFFF"/>
            </a:solidFill>
            <a:ln w="9525">
              <a:noFill/>
              <a:miter lim="800000"/>
              <a:headEnd/>
              <a:tailEnd/>
            </a:ln>
          </p:spPr>
          <p:txBody>
            <a:bodyPr/>
            <a:lstStyle/>
            <a:p>
              <a:pPr algn="ctr">
                <a:spcAft>
                  <a:spcPts val="1000"/>
                </a:spcAft>
              </a:pPr>
              <a:r>
                <a:rPr lang="pl-PL" sz="1100">
                  <a:latin typeface="Calibri" pitchFamily="34" charset="0"/>
                </a:rPr>
                <a:t>TREND</a:t>
              </a:r>
            </a:p>
            <a:p>
              <a:pPr algn="ctr">
                <a:spcAft>
                  <a:spcPts val="1000"/>
                </a:spcAft>
              </a:pPr>
              <a:r>
                <a:rPr lang="pl-PL" sz="1100">
                  <a:latin typeface="Calibri" pitchFamily="34" charset="0"/>
                </a:rPr>
                <a:t>+</a:t>
              </a:r>
            </a:p>
            <a:p>
              <a:pPr algn="ctr">
                <a:spcAft>
                  <a:spcPts val="1000"/>
                </a:spcAft>
              </a:pPr>
              <a:r>
                <a:rPr lang="pl-PL" sz="1100">
                  <a:latin typeface="Calibri" pitchFamily="34" charset="0"/>
                </a:rPr>
                <a:t>WAHANIA SEZONOWE</a:t>
              </a:r>
              <a:endParaRPr lang="pl-PL"/>
            </a:p>
          </p:txBody>
        </p:sp>
        <p:sp>
          <p:nvSpPr>
            <p:cNvPr id="34822" name="Text Box 4"/>
            <p:cNvSpPr txBox="1">
              <a:spLocks noChangeArrowheads="1"/>
            </p:cNvSpPr>
            <p:nvPr/>
          </p:nvSpPr>
          <p:spPr bwMode="auto">
            <a:xfrm>
              <a:off x="10161" y="9679"/>
              <a:ext cx="2700" cy="900"/>
            </a:xfrm>
            <a:prstGeom prst="rect">
              <a:avLst/>
            </a:prstGeom>
            <a:solidFill>
              <a:srgbClr val="FFFFFF"/>
            </a:solidFill>
            <a:ln w="9525">
              <a:noFill/>
              <a:miter lim="800000"/>
              <a:headEnd/>
              <a:tailEnd/>
            </a:ln>
          </p:spPr>
          <p:txBody>
            <a:bodyPr/>
            <a:lstStyle/>
            <a:p>
              <a:pPr algn="ctr">
                <a:spcAft>
                  <a:spcPts val="1000"/>
                </a:spcAft>
              </a:pPr>
              <a:r>
                <a:rPr lang="pl-PL" sz="1100">
                  <a:latin typeface="Calibri" pitchFamily="34" charset="0"/>
                </a:rPr>
                <a:t>STAŁY POZIOM</a:t>
              </a:r>
            </a:p>
            <a:p>
              <a:pPr algn="ctr">
                <a:spcAft>
                  <a:spcPts val="1000"/>
                </a:spcAft>
              </a:pPr>
              <a:r>
                <a:rPr lang="pl-PL" sz="1100">
                  <a:latin typeface="Calibri" pitchFamily="34" charset="0"/>
                </a:rPr>
                <a:t>+</a:t>
              </a:r>
            </a:p>
            <a:p>
              <a:pPr algn="ctr">
                <a:spcAft>
                  <a:spcPts val="1000"/>
                </a:spcAft>
              </a:pPr>
              <a:r>
                <a:rPr lang="pl-PL" sz="1100">
                  <a:latin typeface="Calibri" pitchFamily="34" charset="0"/>
                </a:rPr>
                <a:t>WAHANIA CYKLICZNE</a:t>
              </a:r>
              <a:endParaRPr lang="pl-PL"/>
            </a:p>
          </p:txBody>
        </p:sp>
        <p:sp>
          <p:nvSpPr>
            <p:cNvPr id="34823" name="Text Box 5"/>
            <p:cNvSpPr txBox="1">
              <a:spLocks noChangeArrowheads="1"/>
            </p:cNvSpPr>
            <p:nvPr/>
          </p:nvSpPr>
          <p:spPr bwMode="auto">
            <a:xfrm>
              <a:off x="10161" y="6417"/>
              <a:ext cx="2700" cy="900"/>
            </a:xfrm>
            <a:prstGeom prst="rect">
              <a:avLst/>
            </a:prstGeom>
            <a:solidFill>
              <a:srgbClr val="FFFFFF"/>
            </a:solidFill>
            <a:ln w="9525">
              <a:noFill/>
              <a:miter lim="800000"/>
              <a:headEnd/>
              <a:tailEnd/>
            </a:ln>
          </p:spPr>
          <p:txBody>
            <a:bodyPr/>
            <a:lstStyle/>
            <a:p>
              <a:pPr algn="ctr">
                <a:spcAft>
                  <a:spcPts val="1000"/>
                </a:spcAft>
              </a:pPr>
              <a:r>
                <a:rPr lang="pl-PL" sz="1100">
                  <a:latin typeface="Calibri" pitchFamily="34" charset="0"/>
                </a:rPr>
                <a:t>STAŁY POZIOM</a:t>
              </a:r>
            </a:p>
            <a:p>
              <a:pPr algn="ctr">
                <a:spcAft>
                  <a:spcPts val="1000"/>
                </a:spcAft>
              </a:pPr>
              <a:r>
                <a:rPr lang="pl-PL" sz="1100">
                  <a:latin typeface="Calibri" pitchFamily="34" charset="0"/>
                </a:rPr>
                <a:t>+</a:t>
              </a:r>
            </a:p>
            <a:p>
              <a:pPr algn="ctr">
                <a:spcAft>
                  <a:spcPts val="1000"/>
                </a:spcAft>
              </a:pPr>
              <a:r>
                <a:rPr lang="pl-PL" sz="1100">
                  <a:latin typeface="Calibri" pitchFamily="34" charset="0"/>
                </a:rPr>
                <a:t>WAHANIA SEZONOWE</a:t>
              </a:r>
              <a:endParaRPr lang="pl-PL"/>
            </a:p>
          </p:txBody>
        </p:sp>
        <p:grpSp>
          <p:nvGrpSpPr>
            <p:cNvPr id="34824" name="Group 6"/>
            <p:cNvGrpSpPr>
              <a:grpSpLocks/>
            </p:cNvGrpSpPr>
            <p:nvPr/>
          </p:nvGrpSpPr>
          <p:grpSpPr bwMode="auto">
            <a:xfrm>
              <a:off x="10161" y="1804"/>
              <a:ext cx="6120" cy="9180"/>
              <a:chOff x="10161" y="1804"/>
              <a:chExt cx="6120" cy="9180"/>
            </a:xfrm>
          </p:grpSpPr>
          <p:grpSp>
            <p:nvGrpSpPr>
              <p:cNvPr id="34833" name="Group 7"/>
              <p:cNvGrpSpPr>
                <a:grpSpLocks/>
              </p:cNvGrpSpPr>
              <p:nvPr/>
            </p:nvGrpSpPr>
            <p:grpSpPr bwMode="auto">
              <a:xfrm>
                <a:off x="10161" y="5044"/>
                <a:ext cx="2700" cy="2700"/>
                <a:chOff x="10161" y="2164"/>
                <a:chExt cx="2700" cy="2700"/>
              </a:xfrm>
            </p:grpSpPr>
            <p:sp>
              <p:nvSpPr>
                <p:cNvPr id="34849" name="Line 8"/>
                <p:cNvSpPr>
                  <a:spLocks noChangeShapeType="1"/>
                </p:cNvSpPr>
                <p:nvPr/>
              </p:nvSpPr>
              <p:spPr bwMode="auto">
                <a:xfrm flipV="1">
                  <a:off x="10161" y="2164"/>
                  <a:ext cx="0" cy="2700"/>
                </a:xfrm>
                <a:prstGeom prst="line">
                  <a:avLst/>
                </a:prstGeom>
                <a:noFill/>
                <a:ln w="9525">
                  <a:solidFill>
                    <a:srgbClr val="000000"/>
                  </a:solidFill>
                  <a:round/>
                  <a:headEnd/>
                  <a:tailEnd type="triangle" w="med" len="med"/>
                </a:ln>
              </p:spPr>
              <p:txBody>
                <a:bodyPr/>
                <a:lstStyle/>
                <a:p>
                  <a:endParaRPr lang="pl-PL"/>
                </a:p>
              </p:txBody>
            </p:sp>
            <p:sp>
              <p:nvSpPr>
                <p:cNvPr id="34850" name="Line 9"/>
                <p:cNvSpPr>
                  <a:spLocks noChangeShapeType="1"/>
                </p:cNvSpPr>
                <p:nvPr/>
              </p:nvSpPr>
              <p:spPr bwMode="auto">
                <a:xfrm>
                  <a:off x="10161" y="4864"/>
                  <a:ext cx="2700" cy="0"/>
                </a:xfrm>
                <a:prstGeom prst="line">
                  <a:avLst/>
                </a:prstGeom>
                <a:noFill/>
                <a:ln w="9525">
                  <a:solidFill>
                    <a:srgbClr val="000000"/>
                  </a:solidFill>
                  <a:round/>
                  <a:headEnd/>
                  <a:tailEnd type="triangle" w="med" len="med"/>
                </a:ln>
              </p:spPr>
              <p:txBody>
                <a:bodyPr/>
                <a:lstStyle/>
                <a:p>
                  <a:endParaRPr lang="pl-PL"/>
                </a:p>
              </p:txBody>
            </p:sp>
          </p:grpSp>
          <p:grpSp>
            <p:nvGrpSpPr>
              <p:cNvPr id="34834" name="Group 10"/>
              <p:cNvGrpSpPr>
                <a:grpSpLocks/>
              </p:cNvGrpSpPr>
              <p:nvPr/>
            </p:nvGrpSpPr>
            <p:grpSpPr bwMode="auto">
              <a:xfrm>
                <a:off x="10161" y="8284"/>
                <a:ext cx="2700" cy="2700"/>
                <a:chOff x="10161" y="2164"/>
                <a:chExt cx="2700" cy="2700"/>
              </a:xfrm>
            </p:grpSpPr>
            <p:sp>
              <p:nvSpPr>
                <p:cNvPr id="34847" name="Line 11"/>
                <p:cNvSpPr>
                  <a:spLocks noChangeShapeType="1"/>
                </p:cNvSpPr>
                <p:nvPr/>
              </p:nvSpPr>
              <p:spPr bwMode="auto">
                <a:xfrm flipV="1">
                  <a:off x="10161" y="2164"/>
                  <a:ext cx="0" cy="2700"/>
                </a:xfrm>
                <a:prstGeom prst="line">
                  <a:avLst/>
                </a:prstGeom>
                <a:noFill/>
                <a:ln w="9525">
                  <a:solidFill>
                    <a:srgbClr val="000000"/>
                  </a:solidFill>
                  <a:round/>
                  <a:headEnd/>
                  <a:tailEnd type="triangle" w="med" len="med"/>
                </a:ln>
              </p:spPr>
              <p:txBody>
                <a:bodyPr/>
                <a:lstStyle/>
                <a:p>
                  <a:endParaRPr lang="pl-PL"/>
                </a:p>
              </p:txBody>
            </p:sp>
            <p:sp>
              <p:nvSpPr>
                <p:cNvPr id="34848" name="Line 12"/>
                <p:cNvSpPr>
                  <a:spLocks noChangeShapeType="1"/>
                </p:cNvSpPr>
                <p:nvPr/>
              </p:nvSpPr>
              <p:spPr bwMode="auto">
                <a:xfrm>
                  <a:off x="10161" y="4864"/>
                  <a:ext cx="2700" cy="0"/>
                </a:xfrm>
                <a:prstGeom prst="line">
                  <a:avLst/>
                </a:prstGeom>
                <a:noFill/>
                <a:ln w="9525">
                  <a:solidFill>
                    <a:srgbClr val="000000"/>
                  </a:solidFill>
                  <a:round/>
                  <a:headEnd/>
                  <a:tailEnd type="triangle" w="med" len="med"/>
                </a:ln>
              </p:spPr>
              <p:txBody>
                <a:bodyPr/>
                <a:lstStyle/>
                <a:p>
                  <a:endParaRPr lang="pl-PL"/>
                </a:p>
              </p:txBody>
            </p:sp>
          </p:grpSp>
          <p:grpSp>
            <p:nvGrpSpPr>
              <p:cNvPr id="34835" name="Group 13"/>
              <p:cNvGrpSpPr>
                <a:grpSpLocks/>
              </p:cNvGrpSpPr>
              <p:nvPr/>
            </p:nvGrpSpPr>
            <p:grpSpPr bwMode="auto">
              <a:xfrm>
                <a:off x="10161" y="1804"/>
                <a:ext cx="2700" cy="2700"/>
                <a:chOff x="10161" y="2164"/>
                <a:chExt cx="2700" cy="2700"/>
              </a:xfrm>
            </p:grpSpPr>
            <p:sp>
              <p:nvSpPr>
                <p:cNvPr id="34845" name="Line 14"/>
                <p:cNvSpPr>
                  <a:spLocks noChangeShapeType="1"/>
                </p:cNvSpPr>
                <p:nvPr/>
              </p:nvSpPr>
              <p:spPr bwMode="auto">
                <a:xfrm flipV="1">
                  <a:off x="10161" y="2164"/>
                  <a:ext cx="0" cy="2700"/>
                </a:xfrm>
                <a:prstGeom prst="line">
                  <a:avLst/>
                </a:prstGeom>
                <a:noFill/>
                <a:ln w="9525">
                  <a:solidFill>
                    <a:srgbClr val="000000"/>
                  </a:solidFill>
                  <a:round/>
                  <a:headEnd/>
                  <a:tailEnd type="triangle" w="med" len="med"/>
                </a:ln>
              </p:spPr>
              <p:txBody>
                <a:bodyPr/>
                <a:lstStyle/>
                <a:p>
                  <a:endParaRPr lang="pl-PL"/>
                </a:p>
              </p:txBody>
            </p:sp>
            <p:sp>
              <p:nvSpPr>
                <p:cNvPr id="34846" name="Line 15"/>
                <p:cNvSpPr>
                  <a:spLocks noChangeShapeType="1"/>
                </p:cNvSpPr>
                <p:nvPr/>
              </p:nvSpPr>
              <p:spPr bwMode="auto">
                <a:xfrm>
                  <a:off x="10161" y="4864"/>
                  <a:ext cx="2700" cy="0"/>
                </a:xfrm>
                <a:prstGeom prst="line">
                  <a:avLst/>
                </a:prstGeom>
                <a:noFill/>
                <a:ln w="9525">
                  <a:solidFill>
                    <a:srgbClr val="000000"/>
                  </a:solidFill>
                  <a:round/>
                  <a:headEnd/>
                  <a:tailEnd type="triangle" w="med" len="med"/>
                </a:ln>
              </p:spPr>
              <p:txBody>
                <a:bodyPr/>
                <a:lstStyle/>
                <a:p>
                  <a:endParaRPr lang="pl-PL"/>
                </a:p>
              </p:txBody>
            </p:sp>
          </p:grpSp>
          <p:grpSp>
            <p:nvGrpSpPr>
              <p:cNvPr id="34836" name="Group 16"/>
              <p:cNvGrpSpPr>
                <a:grpSpLocks/>
              </p:cNvGrpSpPr>
              <p:nvPr/>
            </p:nvGrpSpPr>
            <p:grpSpPr bwMode="auto">
              <a:xfrm>
                <a:off x="13581" y="5044"/>
                <a:ext cx="2700" cy="2700"/>
                <a:chOff x="10161" y="2164"/>
                <a:chExt cx="2700" cy="2700"/>
              </a:xfrm>
            </p:grpSpPr>
            <p:sp>
              <p:nvSpPr>
                <p:cNvPr id="34843" name="Line 17"/>
                <p:cNvSpPr>
                  <a:spLocks noChangeShapeType="1"/>
                </p:cNvSpPr>
                <p:nvPr/>
              </p:nvSpPr>
              <p:spPr bwMode="auto">
                <a:xfrm flipV="1">
                  <a:off x="10161" y="2164"/>
                  <a:ext cx="0" cy="2700"/>
                </a:xfrm>
                <a:prstGeom prst="line">
                  <a:avLst/>
                </a:prstGeom>
                <a:noFill/>
                <a:ln w="9525">
                  <a:solidFill>
                    <a:srgbClr val="000000"/>
                  </a:solidFill>
                  <a:round/>
                  <a:headEnd/>
                  <a:tailEnd type="triangle" w="med" len="med"/>
                </a:ln>
              </p:spPr>
              <p:txBody>
                <a:bodyPr/>
                <a:lstStyle/>
                <a:p>
                  <a:endParaRPr lang="pl-PL"/>
                </a:p>
              </p:txBody>
            </p:sp>
            <p:sp>
              <p:nvSpPr>
                <p:cNvPr id="34844" name="Line 18"/>
                <p:cNvSpPr>
                  <a:spLocks noChangeShapeType="1"/>
                </p:cNvSpPr>
                <p:nvPr/>
              </p:nvSpPr>
              <p:spPr bwMode="auto">
                <a:xfrm>
                  <a:off x="10161" y="4864"/>
                  <a:ext cx="2700" cy="0"/>
                </a:xfrm>
                <a:prstGeom prst="line">
                  <a:avLst/>
                </a:prstGeom>
                <a:noFill/>
                <a:ln w="9525">
                  <a:solidFill>
                    <a:srgbClr val="000000"/>
                  </a:solidFill>
                  <a:round/>
                  <a:headEnd/>
                  <a:tailEnd type="triangle" w="med" len="med"/>
                </a:ln>
              </p:spPr>
              <p:txBody>
                <a:bodyPr/>
                <a:lstStyle/>
                <a:p>
                  <a:endParaRPr lang="pl-PL"/>
                </a:p>
              </p:txBody>
            </p:sp>
          </p:grpSp>
          <p:grpSp>
            <p:nvGrpSpPr>
              <p:cNvPr id="34837" name="Group 19"/>
              <p:cNvGrpSpPr>
                <a:grpSpLocks/>
              </p:cNvGrpSpPr>
              <p:nvPr/>
            </p:nvGrpSpPr>
            <p:grpSpPr bwMode="auto">
              <a:xfrm>
                <a:off x="13581" y="8284"/>
                <a:ext cx="2700" cy="2700"/>
                <a:chOff x="10161" y="2164"/>
                <a:chExt cx="2700" cy="2700"/>
              </a:xfrm>
            </p:grpSpPr>
            <p:sp>
              <p:nvSpPr>
                <p:cNvPr id="34841" name="Line 20"/>
                <p:cNvSpPr>
                  <a:spLocks noChangeShapeType="1"/>
                </p:cNvSpPr>
                <p:nvPr/>
              </p:nvSpPr>
              <p:spPr bwMode="auto">
                <a:xfrm flipV="1">
                  <a:off x="10161" y="2164"/>
                  <a:ext cx="0" cy="2700"/>
                </a:xfrm>
                <a:prstGeom prst="line">
                  <a:avLst/>
                </a:prstGeom>
                <a:noFill/>
                <a:ln w="9525">
                  <a:solidFill>
                    <a:srgbClr val="000000"/>
                  </a:solidFill>
                  <a:round/>
                  <a:headEnd/>
                  <a:tailEnd type="triangle" w="med" len="med"/>
                </a:ln>
              </p:spPr>
              <p:txBody>
                <a:bodyPr/>
                <a:lstStyle/>
                <a:p>
                  <a:endParaRPr lang="pl-PL"/>
                </a:p>
              </p:txBody>
            </p:sp>
            <p:sp>
              <p:nvSpPr>
                <p:cNvPr id="34842" name="Line 21"/>
                <p:cNvSpPr>
                  <a:spLocks noChangeShapeType="1"/>
                </p:cNvSpPr>
                <p:nvPr/>
              </p:nvSpPr>
              <p:spPr bwMode="auto">
                <a:xfrm>
                  <a:off x="10161" y="4864"/>
                  <a:ext cx="2700" cy="0"/>
                </a:xfrm>
                <a:prstGeom prst="line">
                  <a:avLst/>
                </a:prstGeom>
                <a:noFill/>
                <a:ln w="9525">
                  <a:solidFill>
                    <a:srgbClr val="000000"/>
                  </a:solidFill>
                  <a:round/>
                  <a:headEnd/>
                  <a:tailEnd type="triangle" w="med" len="med"/>
                </a:ln>
              </p:spPr>
              <p:txBody>
                <a:bodyPr/>
                <a:lstStyle/>
                <a:p>
                  <a:endParaRPr lang="pl-PL"/>
                </a:p>
              </p:txBody>
            </p:sp>
          </p:grpSp>
          <p:grpSp>
            <p:nvGrpSpPr>
              <p:cNvPr id="34838" name="Group 22"/>
              <p:cNvGrpSpPr>
                <a:grpSpLocks/>
              </p:cNvGrpSpPr>
              <p:nvPr/>
            </p:nvGrpSpPr>
            <p:grpSpPr bwMode="auto">
              <a:xfrm>
                <a:off x="13581" y="1804"/>
                <a:ext cx="2700" cy="2700"/>
                <a:chOff x="10161" y="2164"/>
                <a:chExt cx="2700" cy="2700"/>
              </a:xfrm>
            </p:grpSpPr>
            <p:sp>
              <p:nvSpPr>
                <p:cNvPr id="34839" name="Line 23"/>
                <p:cNvSpPr>
                  <a:spLocks noChangeShapeType="1"/>
                </p:cNvSpPr>
                <p:nvPr/>
              </p:nvSpPr>
              <p:spPr bwMode="auto">
                <a:xfrm flipV="1">
                  <a:off x="10161" y="2164"/>
                  <a:ext cx="0" cy="2700"/>
                </a:xfrm>
                <a:prstGeom prst="line">
                  <a:avLst/>
                </a:prstGeom>
                <a:noFill/>
                <a:ln w="9525">
                  <a:solidFill>
                    <a:srgbClr val="000000"/>
                  </a:solidFill>
                  <a:round/>
                  <a:headEnd/>
                  <a:tailEnd type="triangle" w="med" len="med"/>
                </a:ln>
              </p:spPr>
              <p:txBody>
                <a:bodyPr/>
                <a:lstStyle/>
                <a:p>
                  <a:endParaRPr lang="pl-PL"/>
                </a:p>
              </p:txBody>
            </p:sp>
            <p:sp>
              <p:nvSpPr>
                <p:cNvPr id="34840" name="Line 24"/>
                <p:cNvSpPr>
                  <a:spLocks noChangeShapeType="1"/>
                </p:cNvSpPr>
                <p:nvPr/>
              </p:nvSpPr>
              <p:spPr bwMode="auto">
                <a:xfrm>
                  <a:off x="10161" y="4864"/>
                  <a:ext cx="2700" cy="0"/>
                </a:xfrm>
                <a:prstGeom prst="line">
                  <a:avLst/>
                </a:prstGeom>
                <a:noFill/>
                <a:ln w="9525">
                  <a:solidFill>
                    <a:srgbClr val="000000"/>
                  </a:solidFill>
                  <a:round/>
                  <a:headEnd/>
                  <a:tailEnd type="triangle" w="med" len="med"/>
                </a:ln>
              </p:spPr>
              <p:txBody>
                <a:bodyPr/>
                <a:lstStyle/>
                <a:p>
                  <a:endParaRPr lang="pl-PL"/>
                </a:p>
              </p:txBody>
            </p:sp>
          </p:grpSp>
        </p:grpSp>
        <p:sp>
          <p:nvSpPr>
            <p:cNvPr id="34825" name="Freeform 25"/>
            <p:cNvSpPr>
              <a:spLocks/>
            </p:cNvSpPr>
            <p:nvPr/>
          </p:nvSpPr>
          <p:spPr bwMode="auto">
            <a:xfrm>
              <a:off x="10341" y="3061"/>
              <a:ext cx="2340" cy="360"/>
            </a:xfrm>
            <a:custGeom>
              <a:avLst/>
              <a:gdLst>
                <a:gd name="T0" fmla="*/ 0 w 1980"/>
                <a:gd name="T1" fmla="*/ 15 h 540"/>
                <a:gd name="T2" fmla="*/ 492 w 1980"/>
                <a:gd name="T3" fmla="*/ 47 h 540"/>
                <a:gd name="T4" fmla="*/ 979 w 1980"/>
                <a:gd name="T5" fmla="*/ 31 h 540"/>
                <a:gd name="T6" fmla="*/ 1470 w 1980"/>
                <a:gd name="T7" fmla="*/ 0 h 540"/>
                <a:gd name="T8" fmla="*/ 1962 w 1980"/>
                <a:gd name="T9" fmla="*/ 31 h 540"/>
                <a:gd name="T10" fmla="*/ 2452 w 1980"/>
                <a:gd name="T11" fmla="*/ 47 h 540"/>
                <a:gd name="T12" fmla="*/ 2452 w 1980"/>
                <a:gd name="T13" fmla="*/ 0 h 540"/>
                <a:gd name="T14" fmla="*/ 3433 w 1980"/>
                <a:gd name="T15" fmla="*/ 47 h 540"/>
                <a:gd name="T16" fmla="*/ 3433 w 1980"/>
                <a:gd name="T17" fmla="*/ 15 h 540"/>
                <a:gd name="T18" fmla="*/ 3924 w 1980"/>
                <a:gd name="T19" fmla="*/ 47 h 540"/>
                <a:gd name="T20" fmla="*/ 4414 w 1980"/>
                <a:gd name="T21" fmla="*/ 0 h 540"/>
                <a:gd name="T22" fmla="*/ 4414 w 1980"/>
                <a:gd name="T23" fmla="*/ 31 h 540"/>
                <a:gd name="T24" fmla="*/ 4903 w 1980"/>
                <a:gd name="T25" fmla="*/ 15 h 540"/>
                <a:gd name="T26" fmla="*/ 5394 w 1980"/>
                <a:gd name="T27" fmla="*/ 47 h 54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980"/>
                <a:gd name="T43" fmla="*/ 0 h 540"/>
                <a:gd name="T44" fmla="*/ 1980 w 1980"/>
                <a:gd name="T45" fmla="*/ 540 h 54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980" h="540">
                  <a:moveTo>
                    <a:pt x="0" y="180"/>
                  </a:moveTo>
                  <a:lnTo>
                    <a:pt x="180" y="540"/>
                  </a:lnTo>
                  <a:lnTo>
                    <a:pt x="360" y="360"/>
                  </a:lnTo>
                  <a:lnTo>
                    <a:pt x="540" y="0"/>
                  </a:lnTo>
                  <a:lnTo>
                    <a:pt x="720" y="360"/>
                  </a:lnTo>
                  <a:lnTo>
                    <a:pt x="900" y="540"/>
                  </a:lnTo>
                  <a:lnTo>
                    <a:pt x="900" y="0"/>
                  </a:lnTo>
                  <a:lnTo>
                    <a:pt x="1260" y="540"/>
                  </a:lnTo>
                  <a:lnTo>
                    <a:pt x="1260" y="180"/>
                  </a:lnTo>
                  <a:lnTo>
                    <a:pt x="1440" y="540"/>
                  </a:lnTo>
                  <a:lnTo>
                    <a:pt x="1620" y="0"/>
                  </a:lnTo>
                  <a:lnTo>
                    <a:pt x="1620" y="360"/>
                  </a:lnTo>
                  <a:lnTo>
                    <a:pt x="1800" y="180"/>
                  </a:lnTo>
                  <a:lnTo>
                    <a:pt x="1980" y="540"/>
                  </a:lnTo>
                </a:path>
              </a:pathLst>
            </a:custGeom>
            <a:noFill/>
            <a:ln w="25400">
              <a:solidFill>
                <a:srgbClr val="800080"/>
              </a:solidFill>
              <a:round/>
              <a:headEnd/>
              <a:tailEnd/>
            </a:ln>
          </p:spPr>
          <p:txBody>
            <a:bodyPr/>
            <a:lstStyle/>
            <a:p>
              <a:endParaRPr lang="pl-PL"/>
            </a:p>
          </p:txBody>
        </p:sp>
        <p:sp>
          <p:nvSpPr>
            <p:cNvPr id="34826" name="Freeform 26"/>
            <p:cNvSpPr>
              <a:spLocks/>
            </p:cNvSpPr>
            <p:nvPr/>
          </p:nvSpPr>
          <p:spPr bwMode="auto">
            <a:xfrm>
              <a:off x="10341" y="5944"/>
              <a:ext cx="2340" cy="720"/>
            </a:xfrm>
            <a:custGeom>
              <a:avLst/>
              <a:gdLst>
                <a:gd name="T0" fmla="*/ 0 w 1980"/>
                <a:gd name="T1" fmla="*/ 540 h 720"/>
                <a:gd name="T2" fmla="*/ 492 w 1980"/>
                <a:gd name="T3" fmla="*/ 360 h 720"/>
                <a:gd name="T4" fmla="*/ 979 w 1980"/>
                <a:gd name="T5" fmla="*/ 720 h 720"/>
                <a:gd name="T6" fmla="*/ 1962 w 1980"/>
                <a:gd name="T7" fmla="*/ 0 h 720"/>
                <a:gd name="T8" fmla="*/ 2942 w 1980"/>
                <a:gd name="T9" fmla="*/ 720 h 720"/>
                <a:gd name="T10" fmla="*/ 3924 w 1980"/>
                <a:gd name="T11" fmla="*/ 0 h 720"/>
                <a:gd name="T12" fmla="*/ 4414 w 1980"/>
                <a:gd name="T13" fmla="*/ 540 h 720"/>
                <a:gd name="T14" fmla="*/ 5394 w 1980"/>
                <a:gd name="T15" fmla="*/ 180 h 720"/>
                <a:gd name="T16" fmla="*/ 0 60000 65536"/>
                <a:gd name="T17" fmla="*/ 0 60000 65536"/>
                <a:gd name="T18" fmla="*/ 0 60000 65536"/>
                <a:gd name="T19" fmla="*/ 0 60000 65536"/>
                <a:gd name="T20" fmla="*/ 0 60000 65536"/>
                <a:gd name="T21" fmla="*/ 0 60000 65536"/>
                <a:gd name="T22" fmla="*/ 0 60000 65536"/>
                <a:gd name="T23" fmla="*/ 0 60000 65536"/>
                <a:gd name="T24" fmla="*/ 0 w 1980"/>
                <a:gd name="T25" fmla="*/ 0 h 720"/>
                <a:gd name="T26" fmla="*/ 1980 w 1980"/>
                <a:gd name="T27" fmla="*/ 720 h 7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80" h="720">
                  <a:moveTo>
                    <a:pt x="0" y="540"/>
                  </a:moveTo>
                  <a:lnTo>
                    <a:pt x="180" y="360"/>
                  </a:lnTo>
                  <a:lnTo>
                    <a:pt x="360" y="720"/>
                  </a:lnTo>
                  <a:lnTo>
                    <a:pt x="720" y="0"/>
                  </a:lnTo>
                  <a:lnTo>
                    <a:pt x="1080" y="720"/>
                  </a:lnTo>
                  <a:lnTo>
                    <a:pt x="1440" y="0"/>
                  </a:lnTo>
                  <a:lnTo>
                    <a:pt x="1620" y="540"/>
                  </a:lnTo>
                  <a:lnTo>
                    <a:pt x="1980" y="180"/>
                  </a:lnTo>
                </a:path>
              </a:pathLst>
            </a:custGeom>
            <a:noFill/>
            <a:ln w="25400">
              <a:solidFill>
                <a:srgbClr val="800080"/>
              </a:solidFill>
              <a:round/>
              <a:headEnd/>
              <a:tailEnd/>
            </a:ln>
          </p:spPr>
          <p:txBody>
            <a:bodyPr/>
            <a:lstStyle/>
            <a:p>
              <a:endParaRPr lang="pl-PL"/>
            </a:p>
          </p:txBody>
        </p:sp>
        <p:sp>
          <p:nvSpPr>
            <p:cNvPr id="34827" name="Freeform 27"/>
            <p:cNvSpPr>
              <a:spLocks/>
            </p:cNvSpPr>
            <p:nvPr/>
          </p:nvSpPr>
          <p:spPr bwMode="auto">
            <a:xfrm>
              <a:off x="10341" y="9544"/>
              <a:ext cx="2160" cy="271"/>
            </a:xfrm>
            <a:custGeom>
              <a:avLst/>
              <a:gdLst>
                <a:gd name="T0" fmla="*/ 0 w 2160"/>
                <a:gd name="T1" fmla="*/ 191 h 271"/>
                <a:gd name="T2" fmla="*/ 540 w 2160"/>
                <a:gd name="T3" fmla="*/ 11 h 271"/>
                <a:gd name="T4" fmla="*/ 1249 w 2160"/>
                <a:gd name="T5" fmla="*/ 257 h 271"/>
                <a:gd name="T6" fmla="*/ 1849 w 2160"/>
                <a:gd name="T7" fmla="*/ 97 h 271"/>
                <a:gd name="T8" fmla="*/ 2160 w 2160"/>
                <a:gd name="T9" fmla="*/ 191 h 271"/>
                <a:gd name="T10" fmla="*/ 0 60000 65536"/>
                <a:gd name="T11" fmla="*/ 0 60000 65536"/>
                <a:gd name="T12" fmla="*/ 0 60000 65536"/>
                <a:gd name="T13" fmla="*/ 0 60000 65536"/>
                <a:gd name="T14" fmla="*/ 0 60000 65536"/>
                <a:gd name="T15" fmla="*/ 0 w 2160"/>
                <a:gd name="T16" fmla="*/ 0 h 271"/>
                <a:gd name="T17" fmla="*/ 2160 w 2160"/>
                <a:gd name="T18" fmla="*/ 271 h 271"/>
              </a:gdLst>
              <a:ahLst/>
              <a:cxnLst>
                <a:cxn ang="T10">
                  <a:pos x="T0" y="T1"/>
                </a:cxn>
                <a:cxn ang="T11">
                  <a:pos x="T2" y="T3"/>
                </a:cxn>
                <a:cxn ang="T12">
                  <a:pos x="T4" y="T5"/>
                </a:cxn>
                <a:cxn ang="T13">
                  <a:pos x="T6" y="T7"/>
                </a:cxn>
                <a:cxn ang="T14">
                  <a:pos x="T8" y="T9"/>
                </a:cxn>
              </a:cxnLst>
              <a:rect l="T15" t="T16" r="T17" b="T18"/>
              <a:pathLst>
                <a:path w="2160" h="271">
                  <a:moveTo>
                    <a:pt x="0" y="191"/>
                  </a:moveTo>
                  <a:cubicBezTo>
                    <a:pt x="165" y="86"/>
                    <a:pt x="332" y="0"/>
                    <a:pt x="540" y="11"/>
                  </a:cubicBezTo>
                  <a:cubicBezTo>
                    <a:pt x="748" y="22"/>
                    <a:pt x="1031" y="243"/>
                    <a:pt x="1249" y="257"/>
                  </a:cubicBezTo>
                  <a:cubicBezTo>
                    <a:pt x="1467" y="271"/>
                    <a:pt x="1697" y="108"/>
                    <a:pt x="1849" y="97"/>
                  </a:cubicBezTo>
                  <a:cubicBezTo>
                    <a:pt x="2001" y="86"/>
                    <a:pt x="2095" y="171"/>
                    <a:pt x="2160" y="191"/>
                  </a:cubicBezTo>
                </a:path>
              </a:pathLst>
            </a:custGeom>
            <a:noFill/>
            <a:ln w="25400">
              <a:solidFill>
                <a:srgbClr val="800080"/>
              </a:solidFill>
              <a:round/>
              <a:headEnd/>
              <a:tailEnd/>
            </a:ln>
          </p:spPr>
          <p:txBody>
            <a:bodyPr/>
            <a:lstStyle/>
            <a:p>
              <a:endParaRPr lang="pl-PL"/>
            </a:p>
          </p:txBody>
        </p:sp>
        <p:sp>
          <p:nvSpPr>
            <p:cNvPr id="34828" name="Freeform 28"/>
            <p:cNvSpPr>
              <a:spLocks/>
            </p:cNvSpPr>
            <p:nvPr/>
          </p:nvSpPr>
          <p:spPr bwMode="auto">
            <a:xfrm>
              <a:off x="13761" y="2524"/>
              <a:ext cx="2340" cy="1260"/>
            </a:xfrm>
            <a:custGeom>
              <a:avLst/>
              <a:gdLst>
                <a:gd name="T0" fmla="*/ 0 w 2340"/>
                <a:gd name="T1" fmla="*/ 1260 h 1260"/>
                <a:gd name="T2" fmla="*/ 180 w 2340"/>
                <a:gd name="T3" fmla="*/ 1080 h 1260"/>
                <a:gd name="T4" fmla="*/ 360 w 2340"/>
                <a:gd name="T5" fmla="*/ 1260 h 1260"/>
                <a:gd name="T6" fmla="*/ 540 w 2340"/>
                <a:gd name="T7" fmla="*/ 1080 h 1260"/>
                <a:gd name="T8" fmla="*/ 720 w 2340"/>
                <a:gd name="T9" fmla="*/ 720 h 1260"/>
                <a:gd name="T10" fmla="*/ 1080 w 2340"/>
                <a:gd name="T11" fmla="*/ 720 h 1260"/>
                <a:gd name="T12" fmla="*/ 1260 w 2340"/>
                <a:gd name="T13" fmla="*/ 540 h 1260"/>
                <a:gd name="T14" fmla="*/ 1440 w 2340"/>
                <a:gd name="T15" fmla="*/ 720 h 1260"/>
                <a:gd name="T16" fmla="*/ 1620 w 2340"/>
                <a:gd name="T17" fmla="*/ 720 h 1260"/>
                <a:gd name="T18" fmla="*/ 1800 w 2340"/>
                <a:gd name="T19" fmla="*/ 360 h 1260"/>
                <a:gd name="T20" fmla="*/ 1980 w 2340"/>
                <a:gd name="T21" fmla="*/ 180 h 1260"/>
                <a:gd name="T22" fmla="*/ 2160 w 2340"/>
                <a:gd name="T23" fmla="*/ 360 h 1260"/>
                <a:gd name="T24" fmla="*/ 2340 w 2340"/>
                <a:gd name="T25" fmla="*/ 0 h 12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340"/>
                <a:gd name="T40" fmla="*/ 0 h 1260"/>
                <a:gd name="T41" fmla="*/ 2340 w 2340"/>
                <a:gd name="T42" fmla="*/ 1260 h 12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340" h="1260">
                  <a:moveTo>
                    <a:pt x="0" y="1260"/>
                  </a:moveTo>
                  <a:lnTo>
                    <a:pt x="180" y="1080"/>
                  </a:lnTo>
                  <a:lnTo>
                    <a:pt x="360" y="1260"/>
                  </a:lnTo>
                  <a:lnTo>
                    <a:pt x="540" y="1080"/>
                  </a:lnTo>
                  <a:lnTo>
                    <a:pt x="720" y="720"/>
                  </a:lnTo>
                  <a:lnTo>
                    <a:pt x="1080" y="720"/>
                  </a:lnTo>
                  <a:lnTo>
                    <a:pt x="1260" y="540"/>
                  </a:lnTo>
                  <a:lnTo>
                    <a:pt x="1440" y="720"/>
                  </a:lnTo>
                  <a:lnTo>
                    <a:pt x="1620" y="720"/>
                  </a:lnTo>
                  <a:lnTo>
                    <a:pt x="1800" y="360"/>
                  </a:lnTo>
                  <a:lnTo>
                    <a:pt x="1980" y="180"/>
                  </a:lnTo>
                  <a:lnTo>
                    <a:pt x="2160" y="360"/>
                  </a:lnTo>
                  <a:lnTo>
                    <a:pt x="2340" y="0"/>
                  </a:lnTo>
                </a:path>
              </a:pathLst>
            </a:custGeom>
            <a:noFill/>
            <a:ln w="25400">
              <a:solidFill>
                <a:srgbClr val="008000"/>
              </a:solidFill>
              <a:round/>
              <a:headEnd/>
              <a:tailEnd/>
            </a:ln>
          </p:spPr>
          <p:txBody>
            <a:bodyPr/>
            <a:lstStyle/>
            <a:p>
              <a:endParaRPr lang="pl-PL"/>
            </a:p>
          </p:txBody>
        </p:sp>
        <p:sp>
          <p:nvSpPr>
            <p:cNvPr id="34829" name="Freeform 29"/>
            <p:cNvSpPr>
              <a:spLocks/>
            </p:cNvSpPr>
            <p:nvPr/>
          </p:nvSpPr>
          <p:spPr bwMode="auto">
            <a:xfrm>
              <a:off x="13761" y="5404"/>
              <a:ext cx="2340" cy="1440"/>
            </a:xfrm>
            <a:custGeom>
              <a:avLst/>
              <a:gdLst>
                <a:gd name="T0" fmla="*/ 0 w 2340"/>
                <a:gd name="T1" fmla="*/ 1440 h 1440"/>
                <a:gd name="T2" fmla="*/ 180 w 2340"/>
                <a:gd name="T3" fmla="*/ 1260 h 1440"/>
                <a:gd name="T4" fmla="*/ 360 w 2340"/>
                <a:gd name="T5" fmla="*/ 1440 h 1440"/>
                <a:gd name="T6" fmla="*/ 720 w 2340"/>
                <a:gd name="T7" fmla="*/ 900 h 1440"/>
                <a:gd name="T8" fmla="*/ 1080 w 2340"/>
                <a:gd name="T9" fmla="*/ 1260 h 1440"/>
                <a:gd name="T10" fmla="*/ 1440 w 2340"/>
                <a:gd name="T11" fmla="*/ 360 h 1440"/>
                <a:gd name="T12" fmla="*/ 1620 w 2340"/>
                <a:gd name="T13" fmla="*/ 720 h 1440"/>
                <a:gd name="T14" fmla="*/ 1800 w 2340"/>
                <a:gd name="T15" fmla="*/ 540 h 1440"/>
                <a:gd name="T16" fmla="*/ 1980 w 2340"/>
                <a:gd name="T17" fmla="*/ 180 h 1440"/>
                <a:gd name="T18" fmla="*/ 2340 w 2340"/>
                <a:gd name="T19" fmla="*/ 0 h 144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40"/>
                <a:gd name="T31" fmla="*/ 0 h 1440"/>
                <a:gd name="T32" fmla="*/ 2340 w 2340"/>
                <a:gd name="T33" fmla="*/ 1440 h 144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40" h="1440">
                  <a:moveTo>
                    <a:pt x="0" y="1440"/>
                  </a:moveTo>
                  <a:lnTo>
                    <a:pt x="180" y="1260"/>
                  </a:lnTo>
                  <a:lnTo>
                    <a:pt x="360" y="1440"/>
                  </a:lnTo>
                  <a:lnTo>
                    <a:pt x="720" y="900"/>
                  </a:lnTo>
                  <a:lnTo>
                    <a:pt x="1080" y="1260"/>
                  </a:lnTo>
                  <a:lnTo>
                    <a:pt x="1440" y="360"/>
                  </a:lnTo>
                  <a:lnTo>
                    <a:pt x="1620" y="720"/>
                  </a:lnTo>
                  <a:lnTo>
                    <a:pt x="1800" y="540"/>
                  </a:lnTo>
                  <a:lnTo>
                    <a:pt x="1980" y="180"/>
                  </a:lnTo>
                  <a:lnTo>
                    <a:pt x="2340" y="0"/>
                  </a:lnTo>
                </a:path>
              </a:pathLst>
            </a:custGeom>
            <a:noFill/>
            <a:ln w="25400">
              <a:solidFill>
                <a:srgbClr val="008000"/>
              </a:solidFill>
              <a:round/>
              <a:headEnd/>
              <a:tailEnd/>
            </a:ln>
          </p:spPr>
          <p:txBody>
            <a:bodyPr/>
            <a:lstStyle/>
            <a:p>
              <a:endParaRPr lang="pl-PL"/>
            </a:p>
          </p:txBody>
        </p:sp>
        <p:sp>
          <p:nvSpPr>
            <p:cNvPr id="34830" name="Freeform 30"/>
            <p:cNvSpPr>
              <a:spLocks/>
            </p:cNvSpPr>
            <p:nvPr/>
          </p:nvSpPr>
          <p:spPr bwMode="auto">
            <a:xfrm>
              <a:off x="13761" y="9184"/>
              <a:ext cx="2160" cy="810"/>
            </a:xfrm>
            <a:custGeom>
              <a:avLst/>
              <a:gdLst>
                <a:gd name="T0" fmla="*/ 0 w 2160"/>
                <a:gd name="T1" fmla="*/ 810 h 810"/>
                <a:gd name="T2" fmla="*/ 540 w 2160"/>
                <a:gd name="T3" fmla="*/ 450 h 810"/>
                <a:gd name="T4" fmla="*/ 1260 w 2160"/>
                <a:gd name="T5" fmla="*/ 630 h 810"/>
                <a:gd name="T6" fmla="*/ 1980 w 2160"/>
                <a:gd name="T7" fmla="*/ 90 h 810"/>
                <a:gd name="T8" fmla="*/ 2160 w 2160"/>
                <a:gd name="T9" fmla="*/ 90 h 810"/>
                <a:gd name="T10" fmla="*/ 0 60000 65536"/>
                <a:gd name="T11" fmla="*/ 0 60000 65536"/>
                <a:gd name="T12" fmla="*/ 0 60000 65536"/>
                <a:gd name="T13" fmla="*/ 0 60000 65536"/>
                <a:gd name="T14" fmla="*/ 0 60000 65536"/>
                <a:gd name="T15" fmla="*/ 0 w 2160"/>
                <a:gd name="T16" fmla="*/ 0 h 810"/>
                <a:gd name="T17" fmla="*/ 2160 w 2160"/>
                <a:gd name="T18" fmla="*/ 810 h 810"/>
              </a:gdLst>
              <a:ahLst/>
              <a:cxnLst>
                <a:cxn ang="T10">
                  <a:pos x="T0" y="T1"/>
                </a:cxn>
                <a:cxn ang="T11">
                  <a:pos x="T2" y="T3"/>
                </a:cxn>
                <a:cxn ang="T12">
                  <a:pos x="T4" y="T5"/>
                </a:cxn>
                <a:cxn ang="T13">
                  <a:pos x="T6" y="T7"/>
                </a:cxn>
                <a:cxn ang="T14">
                  <a:pos x="T8" y="T9"/>
                </a:cxn>
              </a:cxnLst>
              <a:rect l="T15" t="T16" r="T17" b="T18"/>
              <a:pathLst>
                <a:path w="2160" h="810">
                  <a:moveTo>
                    <a:pt x="0" y="810"/>
                  </a:moveTo>
                  <a:cubicBezTo>
                    <a:pt x="165" y="645"/>
                    <a:pt x="330" y="480"/>
                    <a:pt x="540" y="450"/>
                  </a:cubicBezTo>
                  <a:cubicBezTo>
                    <a:pt x="750" y="420"/>
                    <a:pt x="1020" y="690"/>
                    <a:pt x="1260" y="630"/>
                  </a:cubicBezTo>
                  <a:cubicBezTo>
                    <a:pt x="1500" y="570"/>
                    <a:pt x="1830" y="180"/>
                    <a:pt x="1980" y="90"/>
                  </a:cubicBezTo>
                  <a:cubicBezTo>
                    <a:pt x="2130" y="0"/>
                    <a:pt x="2145" y="45"/>
                    <a:pt x="2160" y="90"/>
                  </a:cubicBezTo>
                </a:path>
              </a:pathLst>
            </a:custGeom>
            <a:noFill/>
            <a:ln w="25400">
              <a:solidFill>
                <a:srgbClr val="008000"/>
              </a:solidFill>
              <a:round/>
              <a:headEnd/>
              <a:tailEnd/>
            </a:ln>
          </p:spPr>
          <p:txBody>
            <a:bodyPr/>
            <a:lstStyle/>
            <a:p>
              <a:endParaRPr lang="pl-PL"/>
            </a:p>
          </p:txBody>
        </p:sp>
        <p:sp>
          <p:nvSpPr>
            <p:cNvPr id="34831" name="Text Box 31"/>
            <p:cNvSpPr txBox="1">
              <a:spLocks noChangeArrowheads="1"/>
            </p:cNvSpPr>
            <p:nvPr/>
          </p:nvSpPr>
          <p:spPr bwMode="auto">
            <a:xfrm>
              <a:off x="10521" y="3784"/>
              <a:ext cx="2160" cy="540"/>
            </a:xfrm>
            <a:prstGeom prst="rect">
              <a:avLst/>
            </a:prstGeom>
            <a:solidFill>
              <a:srgbClr val="FFFFFF"/>
            </a:solidFill>
            <a:ln w="9525">
              <a:noFill/>
              <a:miter lim="800000"/>
              <a:headEnd/>
              <a:tailEnd/>
            </a:ln>
          </p:spPr>
          <p:txBody>
            <a:bodyPr/>
            <a:lstStyle/>
            <a:p>
              <a:pPr algn="ctr">
                <a:spcAft>
                  <a:spcPts val="1000"/>
                </a:spcAft>
              </a:pPr>
              <a:r>
                <a:rPr lang="pl-PL" sz="1100">
                  <a:latin typeface="Calibri" pitchFamily="34" charset="0"/>
                </a:rPr>
                <a:t>STAŁY POZIOM</a:t>
              </a:r>
              <a:endParaRPr lang="pl-PL"/>
            </a:p>
          </p:txBody>
        </p:sp>
        <p:sp>
          <p:nvSpPr>
            <p:cNvPr id="34832" name="Text Box 32"/>
            <p:cNvSpPr txBox="1">
              <a:spLocks noChangeArrowheads="1"/>
            </p:cNvSpPr>
            <p:nvPr/>
          </p:nvSpPr>
          <p:spPr bwMode="auto">
            <a:xfrm>
              <a:off x="13941" y="3784"/>
              <a:ext cx="2160" cy="540"/>
            </a:xfrm>
            <a:prstGeom prst="rect">
              <a:avLst/>
            </a:prstGeom>
            <a:solidFill>
              <a:srgbClr val="FFFFFF"/>
            </a:solidFill>
            <a:ln w="9525">
              <a:noFill/>
              <a:miter lim="800000"/>
              <a:headEnd/>
              <a:tailEnd/>
            </a:ln>
          </p:spPr>
          <p:txBody>
            <a:bodyPr/>
            <a:lstStyle/>
            <a:p>
              <a:pPr algn="ctr">
                <a:spcAft>
                  <a:spcPts val="1000"/>
                </a:spcAft>
              </a:pPr>
              <a:r>
                <a:rPr lang="pl-PL" sz="1100">
                  <a:latin typeface="Calibri" pitchFamily="34" charset="0"/>
                </a:rPr>
                <a:t>TREND</a:t>
              </a:r>
              <a:endParaRPr lang="pl-PL"/>
            </a:p>
          </p:txBody>
        </p:sp>
      </p:grpSp>
      <p:sp>
        <p:nvSpPr>
          <p:cNvPr id="34819" name="pole tekstowe 7"/>
          <p:cNvSpPr txBox="1">
            <a:spLocks noChangeArrowheads="1"/>
          </p:cNvSpPr>
          <p:nvPr/>
        </p:nvSpPr>
        <p:spPr bwMode="auto">
          <a:xfrm>
            <a:off x="428625" y="285750"/>
            <a:ext cx="8715375" cy="400050"/>
          </a:xfrm>
          <a:prstGeom prst="rect">
            <a:avLst/>
          </a:prstGeom>
          <a:noFill/>
          <a:ln w="9525">
            <a:noFill/>
            <a:miter lim="800000"/>
            <a:headEnd/>
            <a:tailEnd/>
          </a:ln>
        </p:spPr>
        <p:txBody>
          <a:bodyPr>
            <a:spAutoFit/>
          </a:bodyPr>
          <a:lstStyle/>
          <a:p>
            <a:r>
              <a:rPr lang="pl-PL" sz="2000" b="1" dirty="0" smtClean="0"/>
              <a:t>3. </a:t>
            </a:r>
            <a:r>
              <a:rPr lang="pl-PL" sz="2000" b="1" dirty="0"/>
              <a:t>IDENTYFIKACJA SKŁADOWYCH SZEREGU CZASOWEGO</a:t>
            </a:r>
          </a:p>
        </p:txBody>
      </p:sp>
      <p:sp>
        <p:nvSpPr>
          <p:cNvPr id="35" name="Symbol zastępczy numeru slajdu 34"/>
          <p:cNvSpPr>
            <a:spLocks noGrp="1"/>
          </p:cNvSpPr>
          <p:nvPr>
            <p:ph type="sldNum" sz="quarter" idx="12"/>
          </p:nvPr>
        </p:nvSpPr>
        <p:spPr/>
        <p:txBody>
          <a:bodyPr/>
          <a:lstStyle/>
          <a:p>
            <a:pPr>
              <a:defRPr/>
            </a:pPr>
            <a:fld id="{040B0DAB-42F1-4941-86B2-FA88A037E212}" type="slidenum">
              <a:rPr lang="pl-PL" smtClean="0"/>
              <a:pPr>
                <a:defRPr/>
              </a:pPr>
              <a:t>10</a:t>
            </a:fld>
            <a:endParaRPr lang="pl-PL"/>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numeru slajdu 3"/>
          <p:cNvSpPr>
            <a:spLocks noGrp="1"/>
          </p:cNvSpPr>
          <p:nvPr>
            <p:ph type="sldNum" sz="quarter" idx="12"/>
          </p:nvPr>
        </p:nvSpPr>
        <p:spPr/>
        <p:txBody>
          <a:bodyPr/>
          <a:lstStyle/>
          <a:p>
            <a:pPr>
              <a:defRPr/>
            </a:pPr>
            <a:fld id="{2F0E5EA2-1221-4856-B925-A81FCCA45A21}" type="slidenum">
              <a:rPr lang="pl-PL"/>
              <a:pPr>
                <a:defRPr/>
              </a:pPr>
              <a:t>11</a:t>
            </a:fld>
            <a:endParaRPr lang="pl-PL"/>
          </a:p>
        </p:txBody>
      </p:sp>
      <p:sp>
        <p:nvSpPr>
          <p:cNvPr id="35843" name="pole tekstowe 7"/>
          <p:cNvSpPr txBox="1">
            <a:spLocks noChangeArrowheads="1"/>
          </p:cNvSpPr>
          <p:nvPr/>
        </p:nvSpPr>
        <p:spPr bwMode="auto">
          <a:xfrm>
            <a:off x="428625" y="285750"/>
            <a:ext cx="7858125" cy="400050"/>
          </a:xfrm>
          <a:prstGeom prst="rect">
            <a:avLst/>
          </a:prstGeom>
          <a:noFill/>
          <a:ln w="9525">
            <a:noFill/>
            <a:miter lim="800000"/>
            <a:headEnd/>
            <a:tailEnd/>
          </a:ln>
        </p:spPr>
        <p:txBody>
          <a:bodyPr>
            <a:spAutoFit/>
          </a:bodyPr>
          <a:lstStyle/>
          <a:p>
            <a:r>
              <a:rPr lang="pl-PL" sz="2000" b="1" dirty="0" smtClean="0"/>
              <a:t>3. </a:t>
            </a:r>
            <a:r>
              <a:rPr lang="pl-PL" sz="2000" b="1" dirty="0"/>
              <a:t>IDENTYFIKACJA SKŁADOWYCH SZEREGU CZASOWEGO</a:t>
            </a:r>
          </a:p>
        </p:txBody>
      </p:sp>
      <p:sp>
        <p:nvSpPr>
          <p:cNvPr id="35844" name="Rectangle 9"/>
          <p:cNvSpPr>
            <a:spLocks noChangeArrowheads="1"/>
          </p:cNvSpPr>
          <p:nvPr/>
        </p:nvSpPr>
        <p:spPr bwMode="auto">
          <a:xfrm>
            <a:off x="428625" y="857250"/>
            <a:ext cx="8072438" cy="5586413"/>
          </a:xfrm>
          <a:prstGeom prst="rect">
            <a:avLst/>
          </a:prstGeom>
          <a:noFill/>
          <a:ln w="9525">
            <a:noFill/>
            <a:miter lim="800000"/>
            <a:headEnd/>
            <a:tailEnd/>
          </a:ln>
        </p:spPr>
        <p:txBody>
          <a:bodyPr anchor="ctr">
            <a:spAutoFit/>
          </a:bodyPr>
          <a:lstStyle/>
          <a:p>
            <a:pPr indent="266700" algn="just"/>
            <a:r>
              <a:rPr lang="pl-PL" sz="1700">
                <a:cs typeface="Times New Roman" pitchFamily="18" charset="0"/>
              </a:rPr>
              <a:t>Identyfikację poszczególnych składowych szeregu czasowego konkretnej zmiennej umożliwia ocena wzrokowa sporządzonego wykresu. Umożliwia ona także wykrycie obserwacji nietypowych oraz punktów zwrotnych. </a:t>
            </a:r>
          </a:p>
          <a:p>
            <a:pPr indent="266700" algn="just"/>
            <a:r>
              <a:rPr lang="pl-PL" sz="1700">
                <a:cs typeface="Times New Roman" pitchFamily="18" charset="0"/>
              </a:rPr>
              <a:t>Wizualny przegląd danych może nasunąć wątpliwości co do sensowności pewnych obserwacji. Występowanie w szeregu czasowym</a:t>
            </a:r>
            <a:r>
              <a:rPr lang="pl-PL" sz="1700" b="1">
                <a:cs typeface="Times New Roman" pitchFamily="18" charset="0"/>
              </a:rPr>
              <a:t> obserwacji nietypowych</a:t>
            </a:r>
            <a:r>
              <a:rPr lang="pl-PL" sz="1700">
                <a:cs typeface="Times New Roman" pitchFamily="18" charset="0"/>
              </a:rPr>
              <a:t> może w poważnym stopniu wpłynąć na rezultat procesu konstrukcji prognoz. </a:t>
            </a:r>
          </a:p>
          <a:p>
            <a:pPr indent="266700" algn="just"/>
            <a:r>
              <a:rPr lang="pl-PL" sz="1700">
                <a:cs typeface="Times New Roman" pitchFamily="18" charset="0"/>
              </a:rPr>
              <a:t>Ma to zwłaszcza duże znaczenie w szeregach złożonych z niedużej liczby obserwacji, w których efekt wyrównywania obserwacji nietypowych przez typowe (tzw. efekt średniowania) jest mniejszy. Konieczne może być wówczas wyeliminowanie tego rodzaju obserwacji z szeregu czasowego.</a:t>
            </a:r>
            <a:endParaRPr lang="pl-PL" sz="1700"/>
          </a:p>
          <a:p>
            <a:pPr indent="266700" algn="just"/>
            <a:r>
              <a:rPr lang="pl-PL" sz="1700" b="1">
                <a:cs typeface="Times New Roman" pitchFamily="18" charset="0"/>
              </a:rPr>
              <a:t> Punkty zwrotne - </a:t>
            </a:r>
            <a:r>
              <a:rPr lang="pl-PL" sz="1700">
                <a:cs typeface="Times New Roman" pitchFamily="18" charset="0"/>
              </a:rPr>
              <a:t>w punktach tych następuje zmiana kierunku tendencji rozwojowej (ze wzrostowej na spadkową, i odwrotnie) bądź zmiana tempa wzrostu lub spadku wartości zmiennej. Występowanie punktów zwrotnych, wpływające w istotny sposób na przebieg procesu prognozowania, może wymagać użycia określonych metod prognozowania, np. analogowych, heurystycznych bądź opartych na funkcjach segmentowych, a nie na funkcjach analitycznych tendencji rozwojowej; w skrajnych przypadkach może nawet udaremniać prognozowanie (np. uniemożliwiając określenie modelu tendencji rozwojowej lub analogowego z powodu zbyt małej liczby obserwacji bądź braku kompetentnych ekspertów).</a:t>
            </a:r>
            <a:endParaRPr lang="pl-PL" sz="17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numeru slajdu 3"/>
          <p:cNvSpPr>
            <a:spLocks noGrp="1"/>
          </p:cNvSpPr>
          <p:nvPr>
            <p:ph type="sldNum" sz="quarter" idx="12"/>
          </p:nvPr>
        </p:nvSpPr>
        <p:spPr/>
        <p:txBody>
          <a:bodyPr/>
          <a:lstStyle/>
          <a:p>
            <a:pPr>
              <a:defRPr/>
            </a:pPr>
            <a:fld id="{040B0DAB-42F1-4941-86B2-FA88A037E212}" type="slidenum">
              <a:rPr lang="pl-PL" smtClean="0"/>
              <a:pPr>
                <a:defRPr/>
              </a:pPr>
              <a:t>12</a:t>
            </a:fld>
            <a:endParaRPr lang="pl-PL"/>
          </a:p>
        </p:txBody>
      </p:sp>
      <p:graphicFrame>
        <p:nvGraphicFramePr>
          <p:cNvPr id="5" name="Tabela 4"/>
          <p:cNvGraphicFramePr>
            <a:graphicFrameLocks noGrp="1"/>
          </p:cNvGraphicFramePr>
          <p:nvPr/>
        </p:nvGraphicFramePr>
        <p:xfrm>
          <a:off x="142842" y="714356"/>
          <a:ext cx="8760364" cy="6109981"/>
        </p:xfrm>
        <a:graphic>
          <a:graphicData uri="http://schemas.openxmlformats.org/drawingml/2006/table">
            <a:tbl>
              <a:tblPr firstRow="1" bandRow="1">
                <a:tableStyleId>{5C22544A-7EE6-4342-B048-85BDC9FD1C3A}</a:tableStyleId>
              </a:tblPr>
              <a:tblGrid>
                <a:gridCol w="1657040"/>
                <a:gridCol w="1242085"/>
                <a:gridCol w="1092455"/>
                <a:gridCol w="1533843"/>
                <a:gridCol w="2291648"/>
                <a:gridCol w="943293"/>
              </a:tblGrid>
              <a:tr h="379767">
                <a:tc>
                  <a:txBody>
                    <a:bodyPr/>
                    <a:lstStyle/>
                    <a:p>
                      <a:r>
                        <a:rPr lang="pl-PL" sz="1400" dirty="0" smtClean="0">
                          <a:solidFill>
                            <a:sysClr val="windowText" lastClr="000000"/>
                          </a:solidFill>
                        </a:rPr>
                        <a:t>Metoda</a:t>
                      </a:r>
                      <a:endParaRPr lang="pl-PL" sz="1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sz="1400" dirty="0" smtClean="0">
                          <a:solidFill>
                            <a:sysClr val="windowText" lastClr="000000"/>
                          </a:solidFill>
                        </a:rPr>
                        <a:t>Składowe</a:t>
                      </a:r>
                      <a:endParaRPr lang="pl-PL" sz="1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400" dirty="0" smtClean="0">
                          <a:solidFill>
                            <a:sysClr val="windowText" lastClr="000000"/>
                          </a:solidFill>
                        </a:rPr>
                        <a:t>Horyzont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400" dirty="0" smtClean="0">
                          <a:solidFill>
                            <a:sysClr val="windowText" lastClr="000000"/>
                          </a:solidFill>
                        </a:rPr>
                        <a:t>Zalety</a:t>
                      </a:r>
                      <a:endParaRPr lang="pl-PL" sz="1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400" dirty="0" smtClean="0">
                          <a:solidFill>
                            <a:sysClr val="windowText" lastClr="000000"/>
                          </a:solidFill>
                        </a:rPr>
                        <a:t>Wady</a:t>
                      </a:r>
                      <a:endParaRPr lang="pl-PL" sz="1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400" dirty="0" smtClean="0">
                          <a:solidFill>
                            <a:sysClr val="windowText" lastClr="000000"/>
                          </a:solidFill>
                        </a:rPr>
                        <a:t>Model</a:t>
                      </a:r>
                      <a:endParaRPr lang="pl-PL" sz="1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1676">
                <a:tc>
                  <a:txBody>
                    <a:bodyPr/>
                    <a:lstStyle/>
                    <a:p>
                      <a:r>
                        <a:rPr lang="pl-PL" sz="1000" dirty="0" smtClean="0"/>
                        <a:t>Naiwna</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4">
                  <a:txBody>
                    <a:bodyPr/>
                    <a:lstStyle/>
                    <a:p>
                      <a:pPr algn="ctr"/>
                      <a:r>
                        <a:rPr lang="pl-PL" sz="1000" dirty="0" smtClean="0"/>
                        <a:t>Stały poziom </a:t>
                      </a:r>
                    </a:p>
                    <a:p>
                      <a:pPr algn="ctr"/>
                      <a:r>
                        <a:rPr lang="pl-PL" sz="1000" dirty="0" smtClean="0"/>
                        <a:t>+ </a:t>
                      </a:r>
                    </a:p>
                    <a:p>
                      <a:pPr algn="ctr"/>
                      <a:r>
                        <a:rPr lang="pl-PL" sz="1000" dirty="0" smtClean="0"/>
                        <a:t>Wahania </a:t>
                      </a:r>
                    </a:p>
                    <a:p>
                      <a:pPr algn="ctr"/>
                      <a:r>
                        <a:rPr lang="pl-PL" sz="1000" dirty="0" smtClean="0"/>
                        <a:t>Przypadkowe</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4">
                  <a:txBody>
                    <a:bodyPr/>
                    <a:lstStyle/>
                    <a:p>
                      <a:pPr algn="ctr"/>
                      <a:r>
                        <a:rPr lang="pl-PL" sz="1000" dirty="0" smtClean="0"/>
                        <a:t>Jeden okres</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gn="ctr"/>
                      <a:r>
                        <a:rPr lang="pl-PL" sz="1000" dirty="0" smtClean="0"/>
                        <a:t>Proste obliczenia</a:t>
                      </a:r>
                    </a:p>
                    <a:p>
                      <a:pPr algn="ctr"/>
                      <a:r>
                        <a:rPr lang="pl-PL" sz="1000" dirty="0" smtClean="0"/>
                        <a:t>Szybkie prognozowanie</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Słaba</a:t>
                      </a:r>
                      <a:r>
                        <a:rPr lang="pl-PL" sz="1000" baseline="0" dirty="0" smtClean="0"/>
                        <a:t> jakość prognozy</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0410">
                <a:tc>
                  <a:txBody>
                    <a:bodyPr/>
                    <a:lstStyle/>
                    <a:p>
                      <a:r>
                        <a:rPr lang="pl-PL" sz="1000" dirty="0" smtClean="0"/>
                        <a:t>Średnich ruchomych</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endParaRPr lang="pl-PL" dirty="0"/>
                    </a:p>
                  </a:txBody>
                  <a:tcPr/>
                </a:tc>
                <a:tc vMerge="1">
                  <a:txBody>
                    <a:bodyPr/>
                    <a:lstStyle/>
                    <a:p>
                      <a:pPr algn="ct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pl-PL"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Problem z</a:t>
                      </a:r>
                      <a:r>
                        <a:rPr lang="pl-PL" sz="1000" baseline="0" dirty="0" smtClean="0"/>
                        <a:t> </a:t>
                      </a:r>
                      <a:r>
                        <a:rPr lang="pl-PL" sz="1000" dirty="0" smtClean="0"/>
                        <a:t>doborem stałej k</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mechaniczny</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0410">
                <a:tc>
                  <a:txBody>
                    <a:bodyPr/>
                    <a:lstStyle/>
                    <a:p>
                      <a:r>
                        <a:rPr lang="pl-PL" sz="1000" dirty="0" smtClean="0"/>
                        <a:t>Średniej ruchomej ważonej</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endParaRPr lang="pl-PL" dirty="0"/>
                    </a:p>
                  </a:txBody>
                  <a:tcPr/>
                </a:tc>
                <a:tc vMerge="1">
                  <a:txBody>
                    <a:bodyPr/>
                    <a:lstStyle/>
                    <a:p>
                      <a:endParaRPr lang="pl-PL"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pl-PL"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000" dirty="0" smtClean="0"/>
                        <a:t>Problem z</a:t>
                      </a:r>
                      <a:r>
                        <a:rPr lang="pl-PL" sz="1000" baseline="0" dirty="0" smtClean="0"/>
                        <a:t> </a:t>
                      </a:r>
                      <a:r>
                        <a:rPr lang="pl-PL" sz="1000" dirty="0" smtClean="0"/>
                        <a:t>doborem stałej k oraz wag</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000" dirty="0" smtClean="0"/>
                        <a:t>mechaniczny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43325">
                <a:tc>
                  <a:txBody>
                    <a:bodyPr/>
                    <a:lstStyle/>
                    <a:p>
                      <a:r>
                        <a:rPr lang="pl-PL" sz="1000" dirty="0" smtClean="0"/>
                        <a:t>Wygładzanie wykładnicze </a:t>
                      </a:r>
                    </a:p>
                    <a:p>
                      <a:r>
                        <a:rPr lang="pl-PL" sz="1000" dirty="0" smtClean="0"/>
                        <a:t>model prosty</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endParaRPr lang="pl-PL" dirty="0"/>
                    </a:p>
                  </a:txBody>
                  <a:tcPr/>
                </a:tc>
                <a:tc vMerge="1">
                  <a:txBody>
                    <a:bodyPr/>
                    <a:lstStyle/>
                    <a:p>
                      <a:endParaRPr lang="pl-PL"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pl-PL"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Problem z doborem parametru </a:t>
                      </a:r>
                    </a:p>
                    <a:p>
                      <a:pPr algn="ctr"/>
                      <a:r>
                        <a:rPr lang="pl-PL" sz="1000" dirty="0" smtClean="0"/>
                        <a:t>wygładzania  </a:t>
                      </a:r>
                      <a:r>
                        <a:rPr lang="el-GR" sz="1000" dirty="0" smtClean="0"/>
                        <a:t>α</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err="1" smtClean="0"/>
                        <a:t>adapracyjny</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2106">
                <a:tc>
                  <a:txBody>
                    <a:bodyPr/>
                    <a:lstStyle/>
                    <a:p>
                      <a:r>
                        <a:rPr lang="pl-PL" sz="1000" dirty="0" smtClean="0"/>
                        <a:t>Wygładzanie</a:t>
                      </a:r>
                      <a:r>
                        <a:rPr lang="pl-PL" sz="1000" baseline="0" dirty="0" smtClean="0"/>
                        <a:t> wykładnicze </a:t>
                      </a:r>
                    </a:p>
                    <a:p>
                      <a:r>
                        <a:rPr lang="pl-PL" sz="1000" baseline="0" dirty="0" smtClean="0"/>
                        <a:t>model </a:t>
                      </a:r>
                      <a:r>
                        <a:rPr lang="pl-PL" sz="1000" baseline="0" dirty="0" err="1" smtClean="0"/>
                        <a:t>Holta</a:t>
                      </a:r>
                      <a:endParaRPr lang="pl-PL" sz="10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rowSpan="3">
                  <a:txBody>
                    <a:bodyPr/>
                    <a:lstStyle/>
                    <a:p>
                      <a:pPr algn="ctr"/>
                      <a:r>
                        <a:rPr lang="pl-PL" sz="1000" dirty="0" smtClean="0"/>
                        <a:t>Trend</a:t>
                      </a:r>
                    </a:p>
                    <a:p>
                      <a:pPr algn="ctr"/>
                      <a:r>
                        <a:rPr lang="pl-PL" sz="1000" dirty="0" smtClean="0"/>
                        <a:t>+</a:t>
                      </a:r>
                    </a:p>
                    <a:p>
                      <a:pPr algn="ctr"/>
                      <a:r>
                        <a:rPr lang="pl-PL" sz="1000" dirty="0" smtClean="0"/>
                        <a:t>Wahania</a:t>
                      </a:r>
                      <a:r>
                        <a:rPr lang="pl-PL" sz="1000" baseline="0" dirty="0" smtClean="0"/>
                        <a:t> </a:t>
                      </a:r>
                    </a:p>
                    <a:p>
                      <a:pPr algn="ctr"/>
                      <a:r>
                        <a:rPr lang="pl-PL" sz="1000" baseline="0" dirty="0" smtClean="0"/>
                        <a:t>Przypadkowe</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pl-PL" sz="1000" dirty="0" smtClean="0"/>
                        <a:t>Prognoza</a:t>
                      </a:r>
                    </a:p>
                    <a:p>
                      <a:pPr algn="ctr"/>
                      <a:r>
                        <a:rPr lang="pl-PL" sz="1000" dirty="0" smtClean="0"/>
                        <a:t>krótkookresowa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000" dirty="0" smtClean="0"/>
                        <a:t>Elastyczność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Problem z doborem parametrów </a:t>
                      </a:r>
                    </a:p>
                    <a:p>
                      <a:pPr algn="ctr"/>
                      <a:r>
                        <a:rPr lang="pl-PL" sz="1000" dirty="0" smtClean="0"/>
                        <a:t>wygładzania </a:t>
                      </a:r>
                      <a:r>
                        <a:rPr lang="el-GR" sz="1000" dirty="0" smtClean="0"/>
                        <a:t>α</a:t>
                      </a:r>
                      <a:r>
                        <a:rPr lang="pl-PL" sz="1000" dirty="0" smtClean="0"/>
                        <a:t>,</a:t>
                      </a:r>
                      <a:r>
                        <a:rPr lang="el-GR" sz="1000" dirty="0" smtClean="0"/>
                        <a:t>β</a:t>
                      </a:r>
                      <a:endParaRPr lang="pl-PL" sz="10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adaptacyjny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37194">
                <a:tc>
                  <a:txBody>
                    <a:bodyPr/>
                    <a:lstStyle/>
                    <a:p>
                      <a:r>
                        <a:rPr lang="pl-PL" sz="1000" dirty="0" smtClean="0"/>
                        <a:t>Model regresji liniowej</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vMerge="1">
                  <a:txBody>
                    <a:bodyPr/>
                    <a:lstStyle/>
                    <a:p>
                      <a:pPr algn="ct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r>
                        <a:rPr lang="pl-PL" sz="1000" dirty="0" smtClean="0"/>
                        <a:t>Prognoza</a:t>
                      </a:r>
                    </a:p>
                    <a:p>
                      <a:pPr algn="ctr"/>
                      <a:r>
                        <a:rPr lang="pl-PL" sz="1000" dirty="0" smtClean="0"/>
                        <a:t>krótko i średnio </a:t>
                      </a:r>
                    </a:p>
                    <a:p>
                      <a:pPr algn="ctr"/>
                      <a:r>
                        <a:rPr lang="pl-PL" sz="1000" dirty="0" smtClean="0"/>
                        <a:t>okresowa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Łatwe obliczenia</a:t>
                      </a:r>
                    </a:p>
                    <a:p>
                      <a:pPr algn="ctr"/>
                      <a:r>
                        <a:rPr lang="pl-PL" sz="1000" dirty="0" smtClean="0"/>
                        <a:t>Możliwość wyznaczenia</a:t>
                      </a:r>
                    </a:p>
                    <a:p>
                      <a:pPr algn="ctr"/>
                      <a:r>
                        <a:rPr lang="pl-PL" sz="1000" dirty="0" smtClean="0"/>
                        <a:t>błędu ex </a:t>
                      </a:r>
                      <a:r>
                        <a:rPr lang="pl-PL" sz="1000" dirty="0" err="1" smtClean="0"/>
                        <a:t>ante</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Model</a:t>
                      </a:r>
                      <a:r>
                        <a:rPr lang="pl-PL" sz="1000" baseline="0" dirty="0" smtClean="0"/>
                        <a:t> może okazać się nie aktualny, </a:t>
                      </a:r>
                    </a:p>
                    <a:p>
                      <a:pPr algn="ctr"/>
                      <a:r>
                        <a:rPr lang="pl-PL" sz="1000" baseline="0" dirty="0" smtClean="0"/>
                        <a:t> prognozowane zjawisko  powinna </a:t>
                      </a:r>
                    </a:p>
                    <a:p>
                      <a:pPr algn="ctr"/>
                      <a:r>
                        <a:rPr lang="pl-PL" sz="1000" baseline="0" dirty="0" smtClean="0"/>
                        <a:t>charakteryzować stała tendencja liniowa</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err="1" smtClean="0"/>
                        <a:t>analitycz</a:t>
                      </a:r>
                      <a:r>
                        <a:rPr lang="pl-PL" sz="1000" baseline="0" dirty="0" smtClean="0"/>
                        <a:t> </a:t>
                      </a:r>
                      <a:r>
                        <a:rPr lang="pl-PL" sz="1000" baseline="0" dirty="0" err="1" smtClean="0"/>
                        <a:t>ny</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25498">
                <a:tc>
                  <a:txBody>
                    <a:bodyPr/>
                    <a:lstStyle/>
                    <a:p>
                      <a:r>
                        <a:rPr lang="pl-PL" sz="1000" dirty="0" smtClean="0"/>
                        <a:t>Trend pełzający</a:t>
                      </a:r>
                    </a:p>
                    <a:p>
                      <a:r>
                        <a:rPr lang="pl-PL" sz="1000" baseline="0" dirty="0" smtClean="0"/>
                        <a:t>z wagami harmonicznymi</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v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pl-PL" sz="10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Możliwość wyznaczenia</a:t>
                      </a:r>
                    </a:p>
                    <a:p>
                      <a:pPr algn="ctr"/>
                      <a:r>
                        <a:rPr lang="pl-PL" sz="1000" dirty="0" smtClean="0"/>
                        <a:t>błędu ex </a:t>
                      </a:r>
                      <a:r>
                        <a:rPr lang="pl-PL" sz="1000" dirty="0" err="1" smtClean="0"/>
                        <a:t>ante</a:t>
                      </a:r>
                      <a:endParaRPr lang="pl-PL" sz="1000" dirty="0" smtClean="0"/>
                    </a:p>
                    <a:p>
                      <a:pPr algn="ctr"/>
                      <a:r>
                        <a:rPr lang="pl-PL" sz="1000" dirty="0" smtClean="0"/>
                        <a:t>Adaptacja</a:t>
                      </a:r>
                      <a:r>
                        <a:rPr lang="pl-PL" sz="1000" baseline="0" dirty="0" smtClean="0"/>
                        <a:t> do tendencji</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Obliczenia złożone, </a:t>
                      </a:r>
                    </a:p>
                    <a:p>
                      <a:pPr algn="ctr"/>
                      <a:r>
                        <a:rPr lang="pl-PL" sz="1000" dirty="0" smtClean="0"/>
                        <a:t>problem z doborem stałej k, </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adaptacyjny</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2106">
                <a:tc>
                  <a:txBody>
                    <a:bodyPr/>
                    <a:lstStyle/>
                    <a:p>
                      <a:r>
                        <a:rPr lang="pl-PL" sz="1000" dirty="0" smtClean="0"/>
                        <a:t>Metoda</a:t>
                      </a:r>
                      <a:r>
                        <a:rPr lang="pl-PL" sz="1000" baseline="0" dirty="0" smtClean="0"/>
                        <a:t> wskaźnikowa*</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FF">
                        <a:alpha val="70980"/>
                      </a:srgbClr>
                    </a:solidFill>
                  </a:tcPr>
                </a:tc>
                <a:tc rowSpan="5">
                  <a:txBody>
                    <a:bodyPr/>
                    <a:lstStyle/>
                    <a:p>
                      <a:pPr algn="ctr"/>
                      <a:r>
                        <a:rPr lang="pl-PL" sz="1000" dirty="0" smtClean="0"/>
                        <a:t>Trend </a:t>
                      </a:r>
                    </a:p>
                    <a:p>
                      <a:pPr algn="ctr"/>
                      <a:r>
                        <a:rPr lang="pl-PL" sz="1000" dirty="0" smtClean="0"/>
                        <a:t>(lub poziom stały*)</a:t>
                      </a:r>
                    </a:p>
                    <a:p>
                      <a:pPr algn="ctr"/>
                      <a:r>
                        <a:rPr lang="pl-PL" sz="1000" dirty="0" smtClean="0"/>
                        <a:t>+</a:t>
                      </a:r>
                    </a:p>
                    <a:p>
                      <a:pPr algn="ctr"/>
                      <a:r>
                        <a:rPr lang="pl-PL" sz="1000" dirty="0" smtClean="0"/>
                        <a:t>Wahania sezonowe</a:t>
                      </a:r>
                    </a:p>
                    <a:p>
                      <a:pPr algn="ctr"/>
                      <a:r>
                        <a:rPr lang="pl-PL" sz="1000" dirty="0" smtClean="0"/>
                        <a:t>+</a:t>
                      </a:r>
                    </a:p>
                    <a:p>
                      <a:pPr algn="ctr"/>
                      <a:r>
                        <a:rPr lang="pl-PL" sz="1000" dirty="0" smtClean="0"/>
                        <a:t>Wahania</a:t>
                      </a:r>
                    </a:p>
                    <a:p>
                      <a:pPr algn="ctr"/>
                      <a:r>
                        <a:rPr lang="pl-PL" sz="1000" dirty="0" smtClean="0"/>
                        <a:t>Przypadkowe</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FF">
                        <a:alpha val="70980"/>
                      </a:srgbClr>
                    </a:solidFill>
                  </a:tcPr>
                </a:tc>
                <a:tc vMerge="1">
                  <a:txBody>
                    <a:bodyPr/>
                    <a:lstStyle/>
                    <a:p>
                      <a:endParaRPr lang="pl-PL"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Możliwość wyznaczenia</a:t>
                      </a:r>
                    </a:p>
                    <a:p>
                      <a:pPr algn="ctr"/>
                      <a:r>
                        <a:rPr lang="pl-PL" sz="1000" dirty="0" smtClean="0"/>
                        <a:t>błędu ex </a:t>
                      </a:r>
                      <a:r>
                        <a:rPr lang="pl-PL" sz="1000" dirty="0" err="1" smtClean="0"/>
                        <a:t>ante</a:t>
                      </a:r>
                      <a:endParaRPr lang="pl-PL" sz="10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Złożone</a:t>
                      </a:r>
                      <a:r>
                        <a:rPr lang="pl-PL" sz="1000" baseline="0" dirty="0" smtClean="0"/>
                        <a:t> obliczenia</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2106">
                <a:tc>
                  <a:txBody>
                    <a:bodyPr/>
                    <a:lstStyle/>
                    <a:p>
                      <a:r>
                        <a:rPr lang="pl-PL" sz="1000" dirty="0" smtClean="0"/>
                        <a:t>Wygładzanie wykładnicze</a:t>
                      </a:r>
                    </a:p>
                    <a:p>
                      <a:r>
                        <a:rPr lang="pl-PL" sz="1000" dirty="0" smtClean="0"/>
                        <a:t>Model</a:t>
                      </a:r>
                      <a:r>
                        <a:rPr lang="pl-PL" sz="1000" baseline="0" dirty="0" smtClean="0"/>
                        <a:t> </a:t>
                      </a:r>
                      <a:r>
                        <a:rPr lang="pl-PL" sz="1000" baseline="0" dirty="0" err="1" smtClean="0"/>
                        <a:t>Wintersa</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FF">
                        <a:alpha val="70980"/>
                      </a:srgbClr>
                    </a:solidFill>
                  </a:tcPr>
                </a:tc>
                <a:tc v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Prognoza</a:t>
                      </a:r>
                    </a:p>
                    <a:p>
                      <a:pPr algn="ctr"/>
                      <a:r>
                        <a:rPr lang="pl-PL" sz="1000" dirty="0" smtClean="0"/>
                        <a:t>krótkookresowa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Możliwość wyznaczenia</a:t>
                      </a:r>
                    </a:p>
                    <a:p>
                      <a:pPr algn="ctr"/>
                      <a:r>
                        <a:rPr lang="pl-PL" sz="1000" dirty="0" smtClean="0"/>
                        <a:t>błędu ex </a:t>
                      </a:r>
                      <a:r>
                        <a:rPr lang="pl-PL" sz="1000" dirty="0" err="1" smtClean="0"/>
                        <a:t>ante</a:t>
                      </a:r>
                      <a:endParaRPr lang="pl-PL" sz="10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000" dirty="0" smtClean="0"/>
                        <a:t>Złożone</a:t>
                      </a:r>
                      <a:r>
                        <a:rPr lang="pl-PL" sz="1000" baseline="0" dirty="0" smtClean="0"/>
                        <a:t> obliczenia, problemy z wyborem parametrów wygładzania α</a:t>
                      </a:r>
                      <a:r>
                        <a:rPr lang="el-GR" sz="1000" baseline="0" dirty="0" smtClean="0"/>
                        <a:t>βγ</a:t>
                      </a:r>
                      <a:endParaRPr lang="pl-PL" sz="10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000" dirty="0" smtClean="0"/>
                        <a:t>adaptacyjny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37194">
                <a:tc>
                  <a:txBody>
                    <a:bodyPr/>
                    <a:lstStyle/>
                    <a:p>
                      <a:r>
                        <a:rPr lang="pl-PL" sz="1000" dirty="0" smtClean="0"/>
                        <a:t>ARIMA*</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FF">
                        <a:alpha val="70980"/>
                      </a:srgbClr>
                    </a:solidFill>
                  </a:tcPr>
                </a:tc>
                <a:tc v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Prognoza</a:t>
                      </a:r>
                    </a:p>
                    <a:p>
                      <a:pPr algn="ctr"/>
                      <a:r>
                        <a:rPr lang="pl-PL" sz="1000" dirty="0" smtClean="0"/>
                        <a:t>krótko i średnio </a:t>
                      </a:r>
                    </a:p>
                    <a:p>
                      <a:pPr algn="ctr"/>
                      <a:r>
                        <a:rPr lang="pl-PL" sz="1000" dirty="0" smtClean="0"/>
                        <a:t>okresowa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Dobra</a:t>
                      </a:r>
                      <a:r>
                        <a:rPr lang="pl-PL" sz="1000" baseline="0" dirty="0" smtClean="0"/>
                        <a:t> jakość prognozy</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Złożone</a:t>
                      </a:r>
                      <a:r>
                        <a:rPr lang="pl-PL" sz="1000" baseline="0" dirty="0" smtClean="0"/>
                        <a:t> obliczenia, w</a:t>
                      </a:r>
                      <a:r>
                        <a:rPr lang="pl-PL" sz="1000" dirty="0" smtClean="0"/>
                        <a:t>ymagana liczba obserwacji</a:t>
                      </a:r>
                      <a:r>
                        <a:rPr lang="pl-PL" sz="1000" baseline="0" dirty="0" smtClean="0"/>
                        <a:t> około 60, problemy z doborem parametrów  </a:t>
                      </a:r>
                      <a:r>
                        <a:rPr lang="pl-PL" sz="1000" baseline="0" dirty="0" err="1" smtClean="0"/>
                        <a:t>p,d,q</a:t>
                      </a:r>
                      <a:r>
                        <a:rPr lang="pl-PL" sz="1000" baseline="0" dirty="0" smtClean="0"/>
                        <a:t>,</a:t>
                      </a:r>
                    </a:p>
                    <a:p>
                      <a:pPr algn="ctr"/>
                      <a:r>
                        <a:rPr lang="pl-PL" sz="1000" baseline="0" dirty="0" smtClean="0"/>
                        <a:t>Wymagana stacjonarność szeregu</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2106">
                <a:tc>
                  <a:txBody>
                    <a:bodyPr/>
                    <a:lstStyle/>
                    <a:p>
                      <a:r>
                        <a:rPr lang="pl-PL" sz="1000" dirty="0" smtClean="0"/>
                        <a:t>Metoda jednoimiennych*</a:t>
                      </a:r>
                    </a:p>
                    <a:p>
                      <a:r>
                        <a:rPr lang="pl-PL" sz="1000" dirty="0" smtClean="0"/>
                        <a:t>okresów</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FF">
                        <a:alpha val="70980"/>
                      </a:srgbClr>
                    </a:solidFill>
                  </a:tcPr>
                </a:tc>
                <a:tc v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Prognoza</a:t>
                      </a:r>
                    </a:p>
                    <a:p>
                      <a:pPr algn="ctr"/>
                      <a:r>
                        <a:rPr lang="pl-PL" sz="1000" dirty="0" smtClean="0"/>
                        <a:t>krótkookresowa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pl-PL" sz="1000" dirty="0" smtClean="0"/>
                        <a:t>Możliwość wyznaczenia</a:t>
                      </a:r>
                    </a:p>
                    <a:p>
                      <a:pPr algn="ctr"/>
                      <a:r>
                        <a:rPr lang="pl-PL" sz="1000" dirty="0" smtClean="0"/>
                        <a:t>błędu ex </a:t>
                      </a:r>
                      <a:r>
                        <a:rPr lang="pl-PL" sz="1000" dirty="0" err="1" smtClean="0"/>
                        <a:t>ante</a:t>
                      </a:r>
                      <a:endParaRPr lang="pl-PL" sz="10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Problem z doborem parametru </a:t>
                      </a:r>
                      <a:r>
                        <a:rPr lang="el-GR" sz="1000" dirty="0" smtClean="0"/>
                        <a:t>α</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13802">
                <a:tc>
                  <a:txBody>
                    <a:bodyPr/>
                    <a:lstStyle/>
                    <a:p>
                      <a:r>
                        <a:rPr lang="pl-PL" sz="1000" dirty="0" smtClean="0"/>
                        <a:t>Analiza harmoniczna*</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FF">
                        <a:alpha val="70980"/>
                      </a:srgbClr>
                    </a:solidFill>
                  </a:tcPr>
                </a:tc>
                <a:tc v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Prognoza</a:t>
                      </a:r>
                    </a:p>
                    <a:p>
                      <a:pPr algn="ctr"/>
                      <a:r>
                        <a:rPr lang="pl-PL" sz="1000" dirty="0" smtClean="0"/>
                        <a:t>krótko i średnio </a:t>
                      </a:r>
                    </a:p>
                    <a:p>
                      <a:pPr algn="ctr"/>
                      <a:r>
                        <a:rPr lang="pl-PL" sz="1000" dirty="0" smtClean="0"/>
                        <a:t>okresowa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pl-PL"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pl-PL" sz="1000" dirty="0" smtClean="0"/>
                        <a:t>Złożone</a:t>
                      </a:r>
                      <a:r>
                        <a:rPr lang="pl-PL" sz="1000" baseline="0" dirty="0" smtClean="0"/>
                        <a:t> obliczenia</a:t>
                      </a: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pl-PL"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pole tekstowe 7"/>
          <p:cNvSpPr txBox="1">
            <a:spLocks noChangeArrowheads="1"/>
          </p:cNvSpPr>
          <p:nvPr/>
        </p:nvSpPr>
        <p:spPr bwMode="auto">
          <a:xfrm>
            <a:off x="428625" y="285750"/>
            <a:ext cx="7858125" cy="400050"/>
          </a:xfrm>
          <a:prstGeom prst="rect">
            <a:avLst/>
          </a:prstGeom>
          <a:noFill/>
          <a:ln w="9525">
            <a:noFill/>
            <a:miter lim="800000"/>
            <a:headEnd/>
            <a:tailEnd/>
          </a:ln>
        </p:spPr>
        <p:txBody>
          <a:bodyPr>
            <a:spAutoFit/>
          </a:bodyPr>
          <a:lstStyle/>
          <a:p>
            <a:r>
              <a:rPr lang="pl-PL" sz="2000" b="1" dirty="0"/>
              <a:t>4</a:t>
            </a:r>
            <a:r>
              <a:rPr lang="pl-PL" sz="2000" b="1" dirty="0" smtClean="0"/>
              <a:t>. Wybór odpowiedniej metody do prognozowania szeregu</a:t>
            </a:r>
            <a:endParaRPr lang="pl-PL" sz="20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pole tekstowe 7"/>
          <p:cNvSpPr txBox="1">
            <a:spLocks noChangeArrowheads="1"/>
          </p:cNvSpPr>
          <p:nvPr/>
        </p:nvSpPr>
        <p:spPr bwMode="auto">
          <a:xfrm>
            <a:off x="428625" y="285750"/>
            <a:ext cx="7858125" cy="338554"/>
          </a:xfrm>
          <a:prstGeom prst="rect">
            <a:avLst/>
          </a:prstGeom>
          <a:noFill/>
          <a:ln w="9525">
            <a:noFill/>
            <a:miter lim="800000"/>
            <a:headEnd/>
            <a:tailEnd/>
          </a:ln>
        </p:spPr>
        <p:txBody>
          <a:bodyPr>
            <a:spAutoFit/>
          </a:bodyPr>
          <a:lstStyle/>
          <a:p>
            <a:r>
              <a:rPr lang="pl-PL" dirty="0" smtClean="0"/>
              <a:t>5</a:t>
            </a:r>
            <a:r>
              <a:rPr lang="pl-PL" dirty="0" smtClean="0">
                <a:effectLst/>
              </a:rPr>
              <a:t>. </a:t>
            </a:r>
            <a:r>
              <a:rPr lang="pl-PL" dirty="0">
                <a:effectLst/>
              </a:rPr>
              <a:t>OCENA MODELU – OCENA PROGNOZY</a:t>
            </a:r>
          </a:p>
        </p:txBody>
      </p:sp>
      <p:sp>
        <p:nvSpPr>
          <p:cNvPr id="8196" name="pole tekstowe 7"/>
          <p:cNvSpPr txBox="1">
            <a:spLocks noChangeArrowheads="1"/>
          </p:cNvSpPr>
          <p:nvPr/>
        </p:nvSpPr>
        <p:spPr bwMode="auto">
          <a:xfrm>
            <a:off x="2051050" y="1484313"/>
            <a:ext cx="4751388" cy="366712"/>
          </a:xfrm>
          <a:prstGeom prst="rect">
            <a:avLst/>
          </a:prstGeom>
          <a:noFill/>
          <a:ln w="9525">
            <a:noFill/>
            <a:miter lim="800000"/>
            <a:headEnd/>
            <a:tailEnd/>
          </a:ln>
        </p:spPr>
        <p:txBody>
          <a:bodyPr>
            <a:spAutoFit/>
          </a:bodyPr>
          <a:lstStyle/>
          <a:p>
            <a:r>
              <a:rPr lang="pl-PL" sz="1800" b="0">
                <a:effectLst/>
              </a:rPr>
              <a:t>OCENA MODELU – OCENA PROGNOZY</a:t>
            </a:r>
          </a:p>
        </p:txBody>
      </p:sp>
      <p:sp>
        <p:nvSpPr>
          <p:cNvPr id="8197" name="pole tekstowe 7"/>
          <p:cNvSpPr txBox="1">
            <a:spLocks noChangeArrowheads="1"/>
          </p:cNvSpPr>
          <p:nvPr/>
        </p:nvSpPr>
        <p:spPr bwMode="auto">
          <a:xfrm>
            <a:off x="323850" y="2708275"/>
            <a:ext cx="3240088" cy="366713"/>
          </a:xfrm>
          <a:prstGeom prst="rect">
            <a:avLst/>
          </a:prstGeom>
          <a:noFill/>
          <a:ln w="9525">
            <a:noFill/>
            <a:miter lim="800000"/>
            <a:headEnd/>
            <a:tailEnd/>
          </a:ln>
        </p:spPr>
        <p:txBody>
          <a:bodyPr>
            <a:spAutoFit/>
          </a:bodyPr>
          <a:lstStyle/>
          <a:p>
            <a:r>
              <a:rPr lang="pl-PL" sz="1800" b="0">
                <a:effectLst/>
              </a:rPr>
              <a:t>OCENA JAKOŚCI MODELU</a:t>
            </a:r>
          </a:p>
        </p:txBody>
      </p:sp>
      <p:sp>
        <p:nvSpPr>
          <p:cNvPr id="8198" name="pole tekstowe 7"/>
          <p:cNvSpPr txBox="1">
            <a:spLocks noChangeArrowheads="1"/>
          </p:cNvSpPr>
          <p:nvPr/>
        </p:nvSpPr>
        <p:spPr bwMode="auto">
          <a:xfrm>
            <a:off x="3924300" y="2708275"/>
            <a:ext cx="4679950" cy="366713"/>
          </a:xfrm>
          <a:prstGeom prst="rect">
            <a:avLst/>
          </a:prstGeom>
          <a:noFill/>
          <a:ln w="9525">
            <a:noFill/>
            <a:miter lim="800000"/>
            <a:headEnd/>
            <a:tailEnd/>
          </a:ln>
        </p:spPr>
        <p:txBody>
          <a:bodyPr>
            <a:spAutoFit/>
          </a:bodyPr>
          <a:lstStyle/>
          <a:p>
            <a:r>
              <a:rPr lang="pl-PL" sz="1800" b="0">
                <a:effectLst/>
              </a:rPr>
              <a:t>JAKOŚĆ PROGNOZ EX POST I EX ANTE</a:t>
            </a:r>
          </a:p>
        </p:txBody>
      </p:sp>
      <p:sp>
        <p:nvSpPr>
          <p:cNvPr id="8199" name="pole tekstowe 7"/>
          <p:cNvSpPr txBox="1">
            <a:spLocks noChangeArrowheads="1"/>
          </p:cNvSpPr>
          <p:nvPr/>
        </p:nvSpPr>
        <p:spPr bwMode="auto">
          <a:xfrm>
            <a:off x="3708400" y="3644900"/>
            <a:ext cx="1582738" cy="641350"/>
          </a:xfrm>
          <a:prstGeom prst="rect">
            <a:avLst/>
          </a:prstGeom>
          <a:noFill/>
          <a:ln w="9525">
            <a:noFill/>
            <a:miter lim="800000"/>
            <a:headEnd/>
            <a:tailEnd/>
          </a:ln>
        </p:spPr>
        <p:txBody>
          <a:bodyPr>
            <a:spAutoFit/>
          </a:bodyPr>
          <a:lstStyle/>
          <a:p>
            <a:pPr algn="ctr"/>
            <a:r>
              <a:rPr lang="pl-PL" sz="1800" b="0">
                <a:effectLst/>
              </a:rPr>
              <a:t>BŁĄD </a:t>
            </a:r>
          </a:p>
          <a:p>
            <a:pPr algn="ctr"/>
            <a:r>
              <a:rPr lang="pl-PL" sz="1800" b="0">
                <a:effectLst/>
              </a:rPr>
              <a:t>PROGNOZY</a:t>
            </a:r>
          </a:p>
        </p:txBody>
      </p:sp>
      <p:sp>
        <p:nvSpPr>
          <p:cNvPr id="8200" name="pole tekstowe 7"/>
          <p:cNvSpPr txBox="1">
            <a:spLocks noChangeArrowheads="1"/>
          </p:cNvSpPr>
          <p:nvPr/>
        </p:nvSpPr>
        <p:spPr bwMode="auto">
          <a:xfrm>
            <a:off x="5461000" y="4875213"/>
            <a:ext cx="1511300" cy="641350"/>
          </a:xfrm>
          <a:prstGeom prst="rect">
            <a:avLst/>
          </a:prstGeom>
          <a:noFill/>
          <a:ln w="9525">
            <a:noFill/>
            <a:miter lim="800000"/>
            <a:headEnd/>
            <a:tailEnd/>
          </a:ln>
        </p:spPr>
        <p:txBody>
          <a:bodyPr>
            <a:spAutoFit/>
          </a:bodyPr>
          <a:lstStyle/>
          <a:p>
            <a:pPr algn="ctr"/>
            <a:r>
              <a:rPr lang="pl-PL" sz="1800" b="0">
                <a:effectLst/>
              </a:rPr>
              <a:t>TRAFNOŚĆ PROGNOZY</a:t>
            </a:r>
          </a:p>
        </p:txBody>
      </p:sp>
      <p:sp>
        <p:nvSpPr>
          <p:cNvPr id="8201" name="pole tekstowe 7"/>
          <p:cNvSpPr txBox="1">
            <a:spLocks noChangeArrowheads="1"/>
          </p:cNvSpPr>
          <p:nvPr/>
        </p:nvSpPr>
        <p:spPr bwMode="auto">
          <a:xfrm>
            <a:off x="6731000" y="3644900"/>
            <a:ext cx="2413000" cy="641350"/>
          </a:xfrm>
          <a:prstGeom prst="rect">
            <a:avLst/>
          </a:prstGeom>
          <a:noFill/>
          <a:ln w="9525">
            <a:noFill/>
            <a:miter lim="800000"/>
            <a:headEnd/>
            <a:tailEnd/>
          </a:ln>
        </p:spPr>
        <p:txBody>
          <a:bodyPr>
            <a:spAutoFit/>
          </a:bodyPr>
          <a:lstStyle/>
          <a:p>
            <a:pPr algn="ctr"/>
            <a:r>
              <a:rPr lang="pl-PL" sz="1800" b="0">
                <a:effectLst/>
              </a:rPr>
              <a:t>DOPUSZCZALNOŚĆ PROGNOZY</a:t>
            </a:r>
          </a:p>
        </p:txBody>
      </p:sp>
      <p:sp>
        <p:nvSpPr>
          <p:cNvPr id="8202" name="Line 10"/>
          <p:cNvSpPr>
            <a:spLocks noChangeShapeType="1"/>
          </p:cNvSpPr>
          <p:nvPr/>
        </p:nvSpPr>
        <p:spPr bwMode="auto">
          <a:xfrm>
            <a:off x="4067175" y="1844675"/>
            <a:ext cx="0" cy="504825"/>
          </a:xfrm>
          <a:prstGeom prst="line">
            <a:avLst/>
          </a:prstGeom>
          <a:noFill/>
          <a:ln w="9525">
            <a:solidFill>
              <a:schemeClr val="tx1"/>
            </a:solidFill>
            <a:round/>
            <a:headEnd/>
            <a:tailEnd/>
          </a:ln>
          <a:effectLst/>
        </p:spPr>
        <p:txBody>
          <a:bodyPr/>
          <a:lstStyle/>
          <a:p>
            <a:endParaRPr lang="pl-PL"/>
          </a:p>
        </p:txBody>
      </p:sp>
      <p:sp>
        <p:nvSpPr>
          <p:cNvPr id="8203" name="Line 11"/>
          <p:cNvSpPr>
            <a:spLocks noChangeShapeType="1"/>
          </p:cNvSpPr>
          <p:nvPr/>
        </p:nvSpPr>
        <p:spPr bwMode="auto">
          <a:xfrm>
            <a:off x="1763713" y="2349500"/>
            <a:ext cx="4464050" cy="0"/>
          </a:xfrm>
          <a:prstGeom prst="line">
            <a:avLst/>
          </a:prstGeom>
          <a:noFill/>
          <a:ln w="9525">
            <a:solidFill>
              <a:schemeClr val="tx1"/>
            </a:solidFill>
            <a:round/>
            <a:headEnd/>
            <a:tailEnd/>
          </a:ln>
          <a:effectLst/>
        </p:spPr>
        <p:txBody>
          <a:bodyPr/>
          <a:lstStyle/>
          <a:p>
            <a:endParaRPr lang="pl-PL"/>
          </a:p>
        </p:txBody>
      </p:sp>
      <p:sp>
        <p:nvSpPr>
          <p:cNvPr id="8204" name="Line 12"/>
          <p:cNvSpPr>
            <a:spLocks noChangeShapeType="1"/>
          </p:cNvSpPr>
          <p:nvPr/>
        </p:nvSpPr>
        <p:spPr bwMode="auto">
          <a:xfrm>
            <a:off x="1763713" y="2349500"/>
            <a:ext cx="0" cy="358775"/>
          </a:xfrm>
          <a:prstGeom prst="line">
            <a:avLst/>
          </a:prstGeom>
          <a:noFill/>
          <a:ln w="9525">
            <a:solidFill>
              <a:schemeClr val="tx1"/>
            </a:solidFill>
            <a:round/>
            <a:headEnd/>
            <a:tailEnd type="triangle" w="med" len="med"/>
          </a:ln>
          <a:effectLst/>
        </p:spPr>
        <p:txBody>
          <a:bodyPr/>
          <a:lstStyle/>
          <a:p>
            <a:endParaRPr lang="pl-PL"/>
          </a:p>
        </p:txBody>
      </p:sp>
      <p:sp>
        <p:nvSpPr>
          <p:cNvPr id="8205" name="Line 13"/>
          <p:cNvSpPr>
            <a:spLocks noChangeShapeType="1"/>
          </p:cNvSpPr>
          <p:nvPr/>
        </p:nvSpPr>
        <p:spPr bwMode="auto">
          <a:xfrm>
            <a:off x="6227763" y="2349500"/>
            <a:ext cx="0" cy="358775"/>
          </a:xfrm>
          <a:prstGeom prst="line">
            <a:avLst/>
          </a:prstGeom>
          <a:noFill/>
          <a:ln w="9525">
            <a:solidFill>
              <a:schemeClr val="tx1"/>
            </a:solidFill>
            <a:round/>
            <a:headEnd/>
            <a:tailEnd type="triangle" w="med" len="med"/>
          </a:ln>
          <a:effectLst/>
        </p:spPr>
        <p:txBody>
          <a:bodyPr/>
          <a:lstStyle/>
          <a:p>
            <a:endParaRPr lang="pl-PL"/>
          </a:p>
        </p:txBody>
      </p:sp>
      <p:sp>
        <p:nvSpPr>
          <p:cNvPr id="8207" name="Line 15"/>
          <p:cNvSpPr>
            <a:spLocks noChangeShapeType="1"/>
          </p:cNvSpPr>
          <p:nvPr/>
        </p:nvSpPr>
        <p:spPr bwMode="auto">
          <a:xfrm>
            <a:off x="6227763" y="2997200"/>
            <a:ext cx="0" cy="358775"/>
          </a:xfrm>
          <a:prstGeom prst="line">
            <a:avLst/>
          </a:prstGeom>
          <a:noFill/>
          <a:ln w="9525">
            <a:solidFill>
              <a:schemeClr val="tx1"/>
            </a:solidFill>
            <a:round/>
            <a:headEnd/>
            <a:tailEnd/>
          </a:ln>
          <a:effectLst/>
        </p:spPr>
        <p:txBody>
          <a:bodyPr/>
          <a:lstStyle/>
          <a:p>
            <a:endParaRPr lang="pl-PL"/>
          </a:p>
        </p:txBody>
      </p:sp>
      <p:sp>
        <p:nvSpPr>
          <p:cNvPr id="8208" name="Line 16"/>
          <p:cNvSpPr>
            <a:spLocks noChangeShapeType="1"/>
          </p:cNvSpPr>
          <p:nvPr/>
        </p:nvSpPr>
        <p:spPr bwMode="auto">
          <a:xfrm>
            <a:off x="4500563" y="3357563"/>
            <a:ext cx="3527425" cy="0"/>
          </a:xfrm>
          <a:prstGeom prst="line">
            <a:avLst/>
          </a:prstGeom>
          <a:noFill/>
          <a:ln w="9525">
            <a:solidFill>
              <a:schemeClr val="tx1"/>
            </a:solidFill>
            <a:round/>
            <a:headEnd/>
            <a:tailEnd/>
          </a:ln>
          <a:effectLst/>
        </p:spPr>
        <p:txBody>
          <a:bodyPr/>
          <a:lstStyle/>
          <a:p>
            <a:endParaRPr lang="pl-PL"/>
          </a:p>
        </p:txBody>
      </p:sp>
      <p:sp>
        <p:nvSpPr>
          <p:cNvPr id="8209" name="Line 17"/>
          <p:cNvSpPr>
            <a:spLocks noChangeShapeType="1"/>
          </p:cNvSpPr>
          <p:nvPr/>
        </p:nvSpPr>
        <p:spPr bwMode="auto">
          <a:xfrm>
            <a:off x="4500563" y="3357563"/>
            <a:ext cx="0" cy="215900"/>
          </a:xfrm>
          <a:prstGeom prst="line">
            <a:avLst/>
          </a:prstGeom>
          <a:noFill/>
          <a:ln w="9525">
            <a:solidFill>
              <a:schemeClr val="tx1"/>
            </a:solidFill>
            <a:round/>
            <a:headEnd/>
            <a:tailEnd type="triangle" w="med" len="med"/>
          </a:ln>
          <a:effectLst/>
        </p:spPr>
        <p:txBody>
          <a:bodyPr/>
          <a:lstStyle/>
          <a:p>
            <a:endParaRPr lang="pl-PL"/>
          </a:p>
        </p:txBody>
      </p:sp>
      <p:sp>
        <p:nvSpPr>
          <p:cNvPr id="8210" name="Line 18"/>
          <p:cNvSpPr>
            <a:spLocks noChangeShapeType="1"/>
          </p:cNvSpPr>
          <p:nvPr/>
        </p:nvSpPr>
        <p:spPr bwMode="auto">
          <a:xfrm>
            <a:off x="8027988" y="3357563"/>
            <a:ext cx="0" cy="215900"/>
          </a:xfrm>
          <a:prstGeom prst="line">
            <a:avLst/>
          </a:prstGeom>
          <a:noFill/>
          <a:ln w="9525">
            <a:solidFill>
              <a:schemeClr val="tx1"/>
            </a:solidFill>
            <a:round/>
            <a:headEnd/>
            <a:tailEnd type="triangle" w="med" len="med"/>
          </a:ln>
          <a:effectLst/>
        </p:spPr>
        <p:txBody>
          <a:bodyPr/>
          <a:lstStyle/>
          <a:p>
            <a:endParaRPr lang="pl-PL"/>
          </a:p>
        </p:txBody>
      </p:sp>
      <p:sp>
        <p:nvSpPr>
          <p:cNvPr id="8211" name="Line 19"/>
          <p:cNvSpPr>
            <a:spLocks noChangeShapeType="1"/>
          </p:cNvSpPr>
          <p:nvPr/>
        </p:nvSpPr>
        <p:spPr bwMode="auto">
          <a:xfrm>
            <a:off x="6227763" y="3357563"/>
            <a:ext cx="0" cy="1366837"/>
          </a:xfrm>
          <a:prstGeom prst="line">
            <a:avLst/>
          </a:prstGeom>
          <a:noFill/>
          <a:ln w="9525">
            <a:solidFill>
              <a:schemeClr val="tx1"/>
            </a:solidFill>
            <a:round/>
            <a:headEnd/>
            <a:tailEnd type="triangle" w="med" len="med"/>
          </a:ln>
          <a:effectLst/>
        </p:spPr>
        <p:txBody>
          <a:bodyPr/>
          <a:lstStyle/>
          <a:p>
            <a:endParaRPr lang="pl-PL"/>
          </a:p>
        </p:txBody>
      </p:sp>
      <p:sp>
        <p:nvSpPr>
          <p:cNvPr id="8213" name="Rectangle 21"/>
          <p:cNvSpPr>
            <a:spLocks noChangeArrowheads="1"/>
          </p:cNvSpPr>
          <p:nvPr/>
        </p:nvSpPr>
        <p:spPr bwMode="auto">
          <a:xfrm>
            <a:off x="0" y="3309938"/>
            <a:ext cx="9144000" cy="0"/>
          </a:xfrm>
          <a:prstGeom prst="rect">
            <a:avLst/>
          </a:prstGeom>
          <a:noFill/>
          <a:ln w="9525">
            <a:noFill/>
            <a:miter lim="800000"/>
            <a:headEnd/>
            <a:tailEnd/>
          </a:ln>
          <a:effectLst/>
        </p:spPr>
        <p:txBody>
          <a:bodyPr wrap="none" anchor="ctr">
            <a:spAutoFit/>
          </a:bodyPr>
          <a:lstStyle/>
          <a:p>
            <a:endParaRPr lang="pl-PL"/>
          </a:p>
        </p:txBody>
      </p:sp>
      <p:graphicFrame>
        <p:nvGraphicFramePr>
          <p:cNvPr id="8212" name="Object 20"/>
          <p:cNvGraphicFramePr>
            <a:graphicFrameLocks noChangeAspect="1"/>
          </p:cNvGraphicFramePr>
          <p:nvPr/>
        </p:nvGraphicFramePr>
        <p:xfrm>
          <a:off x="1116013" y="5013325"/>
          <a:ext cx="2087562" cy="652463"/>
        </p:xfrm>
        <a:graphic>
          <a:graphicData uri="http://schemas.openxmlformats.org/presentationml/2006/ole">
            <p:oleObj spid="_x0000_s65538" name="Równanie" r:id="rId4" imgW="761669" imgH="241195" progId="Equation.3">
              <p:embed/>
            </p:oleObj>
          </a:graphicData>
        </a:graphic>
      </p:graphicFrame>
      <p:sp>
        <p:nvSpPr>
          <p:cNvPr id="8214" name="Rectangle 22"/>
          <p:cNvSpPr>
            <a:spLocks noChangeArrowheads="1"/>
          </p:cNvSpPr>
          <p:nvPr/>
        </p:nvSpPr>
        <p:spPr bwMode="auto">
          <a:xfrm>
            <a:off x="179388" y="5734050"/>
            <a:ext cx="4027487" cy="730250"/>
          </a:xfrm>
          <a:prstGeom prst="rect">
            <a:avLst/>
          </a:prstGeom>
          <a:noFill/>
          <a:ln w="9525">
            <a:noFill/>
            <a:miter lim="800000"/>
            <a:headEnd/>
            <a:tailEnd/>
          </a:ln>
          <a:effectLst/>
        </p:spPr>
        <p:txBody>
          <a:bodyPr wrap="none" anchor="ctr">
            <a:spAutoFit/>
          </a:bodyPr>
          <a:lstStyle/>
          <a:p>
            <a:pPr algn="ctr"/>
            <a:r>
              <a:rPr lang="pl-PL" sz="1400" b="0">
                <a:effectLst/>
              </a:rPr>
              <a:t>Może być określony zarówno po upływie czasu, </a:t>
            </a:r>
          </a:p>
          <a:p>
            <a:pPr algn="ctr"/>
            <a:r>
              <a:rPr lang="pl-PL" sz="1400" b="0">
                <a:effectLst/>
              </a:rPr>
              <a:t>na który prognoza była ustalona, </a:t>
            </a:r>
          </a:p>
          <a:p>
            <a:pPr algn="ctr"/>
            <a:r>
              <a:rPr lang="pl-PL" sz="1400" b="0">
                <a:effectLst/>
              </a:rPr>
              <a:t>jak i przed upływem tego czasu.</a:t>
            </a:r>
          </a:p>
        </p:txBody>
      </p:sp>
      <p:sp>
        <p:nvSpPr>
          <p:cNvPr id="8216" name="AutoShape 24"/>
          <p:cNvSpPr>
            <a:spLocks noChangeArrowheads="1"/>
          </p:cNvSpPr>
          <p:nvPr/>
        </p:nvSpPr>
        <p:spPr bwMode="auto">
          <a:xfrm>
            <a:off x="3779838" y="4437063"/>
            <a:ext cx="935037" cy="1020762"/>
          </a:xfrm>
          <a:custGeom>
            <a:avLst/>
            <a:gdLst>
              <a:gd name="G0" fmla="+- 10217 0 0"/>
              <a:gd name="G1" fmla="+- 18514 0 0"/>
              <a:gd name="G2" fmla="+- 7200 0 0"/>
              <a:gd name="G3" fmla="*/ 10217 1 2"/>
              <a:gd name="G4" fmla="+- G3 10800 0"/>
              <a:gd name="G5" fmla="+- 21600 1021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909 w 21600"/>
              <a:gd name="T1" fmla="*/ 0 h 21600"/>
              <a:gd name="T2" fmla="*/ 10217 w 21600"/>
              <a:gd name="T3" fmla="*/ 7200 h 21600"/>
              <a:gd name="T4" fmla="*/ 0 w 21600"/>
              <a:gd name="T5" fmla="*/ 1856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909" y="0"/>
                </a:moveTo>
                <a:lnTo>
                  <a:pt x="10217" y="7200"/>
                </a:lnTo>
                <a:lnTo>
                  <a:pt x="13303" y="7200"/>
                </a:lnTo>
                <a:lnTo>
                  <a:pt x="13303" y="15520"/>
                </a:lnTo>
                <a:lnTo>
                  <a:pt x="0" y="15520"/>
                </a:lnTo>
                <a:lnTo>
                  <a:pt x="0" y="21600"/>
                </a:lnTo>
                <a:lnTo>
                  <a:pt x="18514" y="21600"/>
                </a:lnTo>
                <a:lnTo>
                  <a:pt x="18514" y="7200"/>
                </a:lnTo>
                <a:lnTo>
                  <a:pt x="21600" y="7200"/>
                </a:lnTo>
                <a:close/>
              </a:path>
            </a:pathLst>
          </a:custGeom>
          <a:gradFill rotWithShape="1">
            <a:gsLst>
              <a:gs pos="0">
                <a:srgbClr val="000082"/>
              </a:gs>
              <a:gs pos="15000">
                <a:srgbClr val="66008F"/>
              </a:gs>
              <a:gs pos="32499">
                <a:srgbClr val="BA0066"/>
              </a:gs>
              <a:gs pos="45000">
                <a:srgbClr val="FF0000"/>
              </a:gs>
              <a:gs pos="50000">
                <a:srgbClr val="FF8200"/>
              </a:gs>
              <a:gs pos="55001">
                <a:srgbClr val="FF0000"/>
              </a:gs>
              <a:gs pos="67501">
                <a:srgbClr val="BA0066"/>
              </a:gs>
              <a:gs pos="85000">
                <a:srgbClr val="66008F"/>
              </a:gs>
              <a:gs pos="100000">
                <a:srgbClr val="000082"/>
              </a:gs>
            </a:gsLst>
            <a:lin ang="2700000" scaled="1"/>
          </a:gradFill>
          <a:ln w="9525">
            <a:solidFill>
              <a:schemeClr val="tx1"/>
            </a:solidFill>
            <a:miter lim="800000"/>
            <a:headEnd/>
            <a:tailEnd/>
          </a:ln>
          <a:effectLst/>
        </p:spPr>
        <p:txBody>
          <a:bodyPr wrap="none" anchor="ctr"/>
          <a:lstStyle/>
          <a:p>
            <a:endParaRPr lang="pl-PL"/>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numeru slajdu 3"/>
          <p:cNvSpPr>
            <a:spLocks noGrp="1"/>
          </p:cNvSpPr>
          <p:nvPr>
            <p:ph type="sldNum" sz="quarter" idx="12"/>
          </p:nvPr>
        </p:nvSpPr>
        <p:spPr/>
        <p:txBody>
          <a:bodyPr/>
          <a:lstStyle/>
          <a:p>
            <a:pPr>
              <a:defRPr/>
            </a:pPr>
            <a:fld id="{0342438A-7ECA-43F4-AAFF-FC0BD719DEFF}" type="slidenum">
              <a:rPr lang="pl-PL"/>
              <a:pPr>
                <a:defRPr/>
              </a:pPr>
              <a:t>14</a:t>
            </a:fld>
            <a:endParaRPr lang="pl-PL"/>
          </a:p>
        </p:txBody>
      </p:sp>
      <p:sp>
        <p:nvSpPr>
          <p:cNvPr id="7171" name="pole tekstowe 6"/>
          <p:cNvSpPr txBox="1">
            <a:spLocks noChangeArrowheads="1"/>
          </p:cNvSpPr>
          <p:nvPr/>
        </p:nvSpPr>
        <p:spPr bwMode="auto">
          <a:xfrm>
            <a:off x="428625" y="285750"/>
            <a:ext cx="8896350" cy="338554"/>
          </a:xfrm>
          <a:prstGeom prst="rect">
            <a:avLst/>
          </a:prstGeom>
          <a:noFill/>
          <a:ln w="9525">
            <a:noFill/>
            <a:miter lim="800000"/>
            <a:headEnd/>
            <a:tailEnd/>
          </a:ln>
        </p:spPr>
        <p:txBody>
          <a:bodyPr>
            <a:spAutoFit/>
          </a:bodyPr>
          <a:lstStyle/>
          <a:p>
            <a:r>
              <a:rPr lang="pl-PL" dirty="0" smtClean="0"/>
              <a:t>6.</a:t>
            </a:r>
            <a:r>
              <a:rPr lang="pl-PL" dirty="0" smtClean="0">
                <a:effectLst/>
              </a:rPr>
              <a:t> </a:t>
            </a:r>
            <a:r>
              <a:rPr lang="pl-PL" dirty="0">
                <a:effectLst/>
              </a:rPr>
              <a:t>JAKOŚĆ PROGNOZ EX POST I EX ANTE </a:t>
            </a:r>
          </a:p>
        </p:txBody>
      </p:sp>
      <p:sp>
        <p:nvSpPr>
          <p:cNvPr id="5" name="pole tekstowe 4"/>
          <p:cNvSpPr txBox="1"/>
          <p:nvPr/>
        </p:nvSpPr>
        <p:spPr>
          <a:xfrm>
            <a:off x="357188" y="1143000"/>
            <a:ext cx="8358187" cy="5470525"/>
          </a:xfrm>
          <a:prstGeom prst="rect">
            <a:avLst/>
          </a:prstGeom>
          <a:noFill/>
        </p:spPr>
        <p:txBody>
          <a:bodyPr>
            <a:spAutoFit/>
          </a:bodyPr>
          <a:lstStyle/>
          <a:p>
            <a:r>
              <a:rPr lang="pl-PL" sz="1600" b="0">
                <a:effectLst/>
              </a:rPr>
              <a:t>	Zjawiska i procesy gospodarcze, dla których wyznacza się prognozy zazwyczaj mają charakter stochastyczny. Dlatego zakłada się możliwość wystąpienia odchyleń rzeczywistych wartości zmiennej prognozowanej od postawionych prognoz.</a:t>
            </a:r>
          </a:p>
          <a:p>
            <a:r>
              <a:rPr lang="pl-PL" sz="1600" b="0">
                <a:effectLst/>
              </a:rPr>
              <a:t>Dlatego sprawdza się dokładność postawionych prognoz za pomocą odpowiednich mierników. Mierniki te nazywa się mianem MIERNIKÓW TRAFNOŚCI (DOKŁADNOŚCI) PROGNOZ.</a:t>
            </a:r>
          </a:p>
          <a:p>
            <a:endParaRPr lang="pl-PL" sz="1600" b="0">
              <a:effectLst/>
            </a:endParaRPr>
          </a:p>
          <a:p>
            <a:r>
              <a:rPr lang="pl-PL" sz="1600" b="0">
                <a:effectLst/>
              </a:rPr>
              <a:t>Mierniki dokładności prognoz można podzielić na dwie grupy:</a:t>
            </a:r>
          </a:p>
          <a:p>
            <a:r>
              <a:rPr lang="pl-PL" sz="1600" b="0">
                <a:effectLst/>
              </a:rPr>
              <a:t>1) MIERNIKI DOKŁADNOŚCI PROGNOZ </a:t>
            </a:r>
            <a:r>
              <a:rPr lang="pl-PL" sz="1600">
                <a:solidFill>
                  <a:srgbClr val="FF0000"/>
                </a:solidFill>
                <a:effectLst>
                  <a:outerShdw blurRad="38100" dist="38100" dir="2700000" algn="tl">
                    <a:srgbClr val="C0C0C0"/>
                  </a:outerShdw>
                </a:effectLst>
              </a:rPr>
              <a:t>EX POST</a:t>
            </a:r>
          </a:p>
          <a:p>
            <a:r>
              <a:rPr lang="pl-PL" sz="1600" b="0">
                <a:effectLst/>
              </a:rPr>
              <a:t>2) MIERNIKI DOKŁADNOŚCI PROGNOZ </a:t>
            </a:r>
            <a:r>
              <a:rPr lang="pl-PL" sz="1600">
                <a:solidFill>
                  <a:srgbClr val="FF0000"/>
                </a:solidFill>
                <a:effectLst>
                  <a:outerShdw blurRad="38100" dist="38100" dir="2700000" algn="tl">
                    <a:srgbClr val="C0C0C0"/>
                  </a:outerShdw>
                </a:effectLst>
              </a:rPr>
              <a:t>EX ANTE</a:t>
            </a:r>
          </a:p>
          <a:p>
            <a:endParaRPr lang="pl-PL" sz="1600">
              <a:solidFill>
                <a:srgbClr val="FF0000"/>
              </a:solidFill>
              <a:effectLst>
                <a:outerShdw blurRad="38100" dist="38100" dir="2700000" algn="tl">
                  <a:srgbClr val="C0C0C0"/>
                </a:outerShdw>
              </a:effectLst>
            </a:endParaRPr>
          </a:p>
          <a:p>
            <a:r>
              <a:rPr lang="pl-PL" sz="1600">
                <a:solidFill>
                  <a:srgbClr val="000099"/>
                </a:solidFill>
                <a:effectLst>
                  <a:outerShdw blurRad="38100" dist="38100" dir="2700000" algn="tl">
                    <a:srgbClr val="C0C0C0"/>
                  </a:outerShdw>
                </a:effectLst>
              </a:rPr>
              <a:t>MIERNIKI DOKŁADNOŚCI PROGNOZ EX POST</a:t>
            </a:r>
            <a:r>
              <a:rPr lang="pl-PL" sz="1600" b="0">
                <a:effectLst/>
              </a:rPr>
              <a:t>-służą do oceny oczekiwanych wielkości odchyleń rzeczywistych wartości zmiennej prognozowanej od postawionych prognoz. Wartości tych mierników są podawane w chwili budowy prognoz, dlatego są one sądami których prawdziwość może być zweryfikowana dopiero po upływie okresu, do którego odnosi się prognozę.</a:t>
            </a:r>
            <a:endParaRPr lang="pl-PL" sz="1600">
              <a:solidFill>
                <a:srgbClr val="000099"/>
              </a:solidFill>
              <a:effectLst>
                <a:outerShdw blurRad="38100" dist="38100" dir="2700000" algn="tl">
                  <a:srgbClr val="C0C0C0"/>
                </a:outerShdw>
              </a:effectLst>
            </a:endParaRPr>
          </a:p>
          <a:p>
            <a:endParaRPr lang="pl-PL" sz="1600">
              <a:solidFill>
                <a:srgbClr val="000099"/>
              </a:solidFill>
              <a:effectLst>
                <a:outerShdw blurRad="38100" dist="38100" dir="2700000" algn="tl">
                  <a:srgbClr val="C0C0C0"/>
                </a:outerShdw>
              </a:effectLst>
            </a:endParaRPr>
          </a:p>
          <a:p>
            <a:r>
              <a:rPr lang="pl-PL" sz="1600">
                <a:solidFill>
                  <a:srgbClr val="000099"/>
                </a:solidFill>
                <a:effectLst>
                  <a:outerShdw blurRad="38100" dist="38100" dir="2700000" algn="tl">
                    <a:srgbClr val="C0C0C0"/>
                  </a:outerShdw>
                </a:effectLst>
              </a:rPr>
              <a:t>MIERNIKI DOKŁADNOŚCI PROGNOZ EX ANTE- </a:t>
            </a:r>
            <a:r>
              <a:rPr lang="pl-PL" sz="1600" b="0">
                <a:effectLst/>
              </a:rPr>
              <a:t>wykorzystuje się do oceny trafności prognoz, ponieważ wyrażają zaobserwowane odchylenia realizacji zmiennej prognozowanej od postawionych prognoz.</a:t>
            </a:r>
          </a:p>
          <a:p>
            <a:endParaRPr lang="pl-PL" sz="1600">
              <a:solidFill>
                <a:srgbClr val="000099"/>
              </a:solidFill>
              <a:effectLst>
                <a:outerShdw blurRad="38100" dist="38100" dir="2700000" algn="tl">
                  <a:srgbClr val="C0C0C0"/>
                </a:outerShdw>
              </a:effectLst>
            </a:endParaRPr>
          </a:p>
          <a:p>
            <a:endParaRPr lang="pl-PL" sz="1600" b="0">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pole tekstowe 7"/>
          <p:cNvSpPr txBox="1">
            <a:spLocks noChangeArrowheads="1"/>
          </p:cNvSpPr>
          <p:nvPr/>
        </p:nvSpPr>
        <p:spPr bwMode="auto">
          <a:xfrm>
            <a:off x="428625" y="285750"/>
            <a:ext cx="7858125" cy="338554"/>
          </a:xfrm>
          <a:prstGeom prst="rect">
            <a:avLst/>
          </a:prstGeom>
          <a:noFill/>
          <a:ln w="9525">
            <a:noFill/>
            <a:miter lim="800000"/>
            <a:headEnd/>
            <a:tailEnd/>
          </a:ln>
        </p:spPr>
        <p:txBody>
          <a:bodyPr>
            <a:spAutoFit/>
          </a:bodyPr>
          <a:lstStyle/>
          <a:p>
            <a:r>
              <a:rPr lang="pl-PL" dirty="0" smtClean="0"/>
              <a:t>6.1</a:t>
            </a:r>
            <a:r>
              <a:rPr lang="pl-PL" b="0" dirty="0" smtClean="0">
                <a:effectLst/>
              </a:rPr>
              <a:t>. TRAFNOŚĆ </a:t>
            </a:r>
            <a:r>
              <a:rPr lang="pl-PL" b="0" dirty="0">
                <a:effectLst/>
              </a:rPr>
              <a:t>PROGNOZY - BŁĘDY EX POST</a:t>
            </a:r>
          </a:p>
        </p:txBody>
      </p:sp>
      <p:sp>
        <p:nvSpPr>
          <p:cNvPr id="9221" name="Text Box 5"/>
          <p:cNvSpPr txBox="1">
            <a:spLocks noChangeArrowheads="1"/>
          </p:cNvSpPr>
          <p:nvPr/>
        </p:nvSpPr>
        <p:spPr bwMode="auto">
          <a:xfrm>
            <a:off x="179388" y="981075"/>
            <a:ext cx="4718050" cy="5470525"/>
          </a:xfrm>
          <a:prstGeom prst="rect">
            <a:avLst/>
          </a:prstGeom>
          <a:noFill/>
          <a:ln w="9525">
            <a:noFill/>
            <a:miter lim="800000"/>
            <a:headEnd/>
            <a:tailEnd/>
          </a:ln>
          <a:effectLst/>
        </p:spPr>
        <p:txBody>
          <a:bodyPr wrap="none">
            <a:spAutoFit/>
          </a:bodyPr>
          <a:lstStyle/>
          <a:p>
            <a:pPr marL="457200" indent="-457200">
              <a:buFontTx/>
              <a:buAutoNum type="arabicPeriod"/>
            </a:pPr>
            <a:r>
              <a:rPr lang="pl-PL" sz="1600" b="0">
                <a:solidFill>
                  <a:srgbClr val="8430A6"/>
                </a:solidFill>
                <a:effectLst>
                  <a:outerShdw blurRad="38100" dist="38100" dir="2700000" algn="tl">
                    <a:srgbClr val="C0C0C0"/>
                  </a:outerShdw>
                </a:effectLst>
              </a:rPr>
              <a:t>BEZWZGLĘDNY BŁĄD PROGNOZY</a:t>
            </a:r>
          </a:p>
          <a:p>
            <a:pPr marL="457200" indent="-457200">
              <a:buFontTx/>
              <a:buAutoNum type="arabicPeriod"/>
            </a:pPr>
            <a:endParaRPr lang="pl-PL" sz="1600" b="0">
              <a:solidFill>
                <a:srgbClr val="8430A6"/>
              </a:solidFill>
              <a:effectLst>
                <a:outerShdw blurRad="38100" dist="38100" dir="2700000" algn="tl">
                  <a:srgbClr val="C0C0C0"/>
                </a:outerShdw>
              </a:effectLst>
            </a:endParaRP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r>
              <a:rPr lang="pl-PL" sz="1600" b="0">
                <a:effectLst>
                  <a:outerShdw blurRad="38100" dist="38100" dir="2700000" algn="tl">
                    <a:srgbClr val="C0C0C0"/>
                  </a:outerShdw>
                </a:effectLst>
              </a:rPr>
              <a:t>WZGLĘDNY BŁĄD PROGNOZY</a:t>
            </a: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r>
              <a:rPr lang="pl-PL" sz="1600" b="0">
                <a:solidFill>
                  <a:srgbClr val="000099"/>
                </a:solidFill>
                <a:effectLst>
                  <a:outerShdw blurRad="38100" dist="38100" dir="2700000" algn="tl">
                    <a:srgbClr val="C0C0C0"/>
                  </a:outerShdw>
                </a:effectLst>
              </a:rPr>
              <a:t>ŚREDNI WZGLĘDNY BŁĄD PROGNOZ</a:t>
            </a:r>
          </a:p>
          <a:p>
            <a:pPr marL="457200" indent="-457200">
              <a:buFontTx/>
              <a:buAutoNum type="arabicPeriod"/>
            </a:pPr>
            <a:endParaRPr lang="pl-PL" sz="1600" b="0">
              <a:solidFill>
                <a:srgbClr val="000099"/>
              </a:solidFill>
              <a:effectLst>
                <a:outerShdw blurRad="38100" dist="38100" dir="2700000" algn="tl">
                  <a:srgbClr val="C0C0C0"/>
                </a:outerShdw>
              </a:effectLst>
            </a:endParaRPr>
          </a:p>
          <a:p>
            <a:pPr marL="457200" indent="-457200">
              <a:buFontTx/>
              <a:buAutoNum type="arabicPeriod"/>
            </a:pPr>
            <a:endParaRPr lang="pl-PL" sz="1600" b="0">
              <a:solidFill>
                <a:srgbClr val="000099"/>
              </a:solidFill>
              <a:effectLst>
                <a:outerShdw blurRad="38100" dist="38100" dir="2700000" algn="tl">
                  <a:srgbClr val="C0C0C0"/>
                </a:outerShdw>
              </a:effectLst>
            </a:endParaRP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r>
              <a:rPr lang="pl-PL" sz="1600" b="0">
                <a:effectLst>
                  <a:outerShdw blurRad="38100" dist="38100" dir="2700000" algn="tl">
                    <a:srgbClr val="C0C0C0"/>
                  </a:outerShdw>
                </a:effectLst>
              </a:rPr>
              <a:t>ŚREDNI KWADRATOWY BŁĄD PROGNOZ</a:t>
            </a: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r>
              <a:rPr lang="pl-PL" sz="1600" b="0">
                <a:solidFill>
                  <a:srgbClr val="006600"/>
                </a:solidFill>
                <a:effectLst>
                  <a:outerShdw blurRad="38100" dist="38100" dir="2700000" algn="tl">
                    <a:srgbClr val="C0C0C0"/>
                  </a:outerShdw>
                </a:effectLst>
              </a:rPr>
              <a:t>WSPÓŁCZYNNIK JANUSOWY</a:t>
            </a:r>
          </a:p>
          <a:p>
            <a:pPr marL="457200" indent="-457200">
              <a:buFontTx/>
              <a:buAutoNum type="arabicPeriod"/>
            </a:pPr>
            <a:endParaRPr lang="pl-PL" sz="1600" b="0">
              <a:solidFill>
                <a:srgbClr val="006600"/>
              </a:solidFill>
              <a:effectLst>
                <a:outerShdw blurRad="38100" dist="38100" dir="2700000" algn="tl">
                  <a:srgbClr val="C0C0C0"/>
                </a:outerShdw>
              </a:effectLst>
            </a:endParaRP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endParaRPr lang="pl-PL" sz="1600" b="0">
              <a:effectLst>
                <a:outerShdw blurRad="38100" dist="38100" dir="2700000" algn="tl">
                  <a:srgbClr val="C0C0C0"/>
                </a:outerShdw>
              </a:effectLst>
            </a:endParaRPr>
          </a:p>
          <a:p>
            <a:pPr marL="457200" indent="-457200">
              <a:buFontTx/>
              <a:buAutoNum type="arabicPeriod"/>
            </a:pPr>
            <a:r>
              <a:rPr lang="pl-PL" sz="1600" b="0">
                <a:effectLst>
                  <a:outerShdw blurRad="38100" dist="38100" dir="2700000" algn="tl">
                    <a:srgbClr val="C0C0C0"/>
                  </a:outerShdw>
                </a:effectLst>
              </a:rPr>
              <a:t>WSPÓŁCZYNNIK THEILA</a:t>
            </a:r>
          </a:p>
        </p:txBody>
      </p:sp>
      <p:graphicFrame>
        <p:nvGraphicFramePr>
          <p:cNvPr id="9222" name="Object 6"/>
          <p:cNvGraphicFramePr>
            <a:graphicFrameLocks noChangeAspect="1"/>
          </p:cNvGraphicFramePr>
          <p:nvPr/>
        </p:nvGraphicFramePr>
        <p:xfrm>
          <a:off x="4284663" y="908050"/>
          <a:ext cx="1655762" cy="393700"/>
        </p:xfrm>
        <a:graphic>
          <a:graphicData uri="http://schemas.openxmlformats.org/presentationml/2006/ole">
            <p:oleObj spid="_x0000_s66562" name="Równanie" r:id="rId3" imgW="1074656" imgH="358219" progId="Equation.3">
              <p:embed/>
            </p:oleObj>
          </a:graphicData>
        </a:graphic>
      </p:graphicFrame>
      <p:sp>
        <p:nvSpPr>
          <p:cNvPr id="9225" name="Rectangle 9"/>
          <p:cNvSpPr>
            <a:spLocks noChangeArrowheads="1"/>
          </p:cNvSpPr>
          <p:nvPr/>
        </p:nvSpPr>
        <p:spPr bwMode="auto">
          <a:xfrm>
            <a:off x="0" y="3243263"/>
            <a:ext cx="9144000" cy="0"/>
          </a:xfrm>
          <a:prstGeom prst="rect">
            <a:avLst/>
          </a:prstGeom>
          <a:noFill/>
          <a:ln w="9525">
            <a:noFill/>
            <a:miter lim="800000"/>
            <a:headEnd/>
            <a:tailEnd/>
          </a:ln>
          <a:effectLst/>
        </p:spPr>
        <p:txBody>
          <a:bodyPr wrap="none" anchor="ctr">
            <a:spAutoFit/>
          </a:bodyPr>
          <a:lstStyle/>
          <a:p>
            <a:endParaRPr lang="pl-PL"/>
          </a:p>
        </p:txBody>
      </p:sp>
      <p:graphicFrame>
        <p:nvGraphicFramePr>
          <p:cNvPr id="9224" name="Object 8"/>
          <p:cNvGraphicFramePr>
            <a:graphicFrameLocks noChangeAspect="1"/>
          </p:cNvGraphicFramePr>
          <p:nvPr/>
        </p:nvGraphicFramePr>
        <p:xfrm>
          <a:off x="3995738" y="1484313"/>
          <a:ext cx="1800225" cy="755650"/>
        </p:xfrm>
        <a:graphic>
          <a:graphicData uri="http://schemas.openxmlformats.org/presentationml/2006/ole">
            <p:oleObj spid="_x0000_s66563" name="Równanie" r:id="rId4" imgW="1092200" imgH="457200" progId="Equation.3">
              <p:embed/>
            </p:oleObj>
          </a:graphicData>
        </a:graphic>
      </p:graphicFrame>
      <p:sp>
        <p:nvSpPr>
          <p:cNvPr id="9227" name="Rectangle 11"/>
          <p:cNvSpPr>
            <a:spLocks noChangeArrowheads="1"/>
          </p:cNvSpPr>
          <p:nvPr/>
        </p:nvSpPr>
        <p:spPr bwMode="auto">
          <a:xfrm>
            <a:off x="0" y="3248025"/>
            <a:ext cx="9144000" cy="0"/>
          </a:xfrm>
          <a:prstGeom prst="rect">
            <a:avLst/>
          </a:prstGeom>
          <a:noFill/>
          <a:ln w="9525">
            <a:noFill/>
            <a:miter lim="800000"/>
            <a:headEnd/>
            <a:tailEnd/>
          </a:ln>
          <a:effectLst/>
        </p:spPr>
        <p:txBody>
          <a:bodyPr wrap="none" anchor="ctr">
            <a:spAutoFit/>
          </a:bodyPr>
          <a:lstStyle/>
          <a:p>
            <a:endParaRPr lang="pl-PL"/>
          </a:p>
        </p:txBody>
      </p:sp>
      <p:graphicFrame>
        <p:nvGraphicFramePr>
          <p:cNvPr id="9226" name="Object 10"/>
          <p:cNvGraphicFramePr>
            <a:graphicFrameLocks noChangeAspect="1"/>
          </p:cNvGraphicFramePr>
          <p:nvPr/>
        </p:nvGraphicFramePr>
        <p:xfrm>
          <a:off x="4572000" y="2276475"/>
          <a:ext cx="2520950" cy="660400"/>
        </p:xfrm>
        <a:graphic>
          <a:graphicData uri="http://schemas.openxmlformats.org/presentationml/2006/ole">
            <p:oleObj spid="_x0000_s66564" name="Równanie" r:id="rId5" imgW="1905000" imgH="469900" progId="Equation.3">
              <p:embed/>
            </p:oleObj>
          </a:graphicData>
        </a:graphic>
      </p:graphicFrame>
      <p:graphicFrame>
        <p:nvGraphicFramePr>
          <p:cNvPr id="9228" name="Object 12"/>
          <p:cNvGraphicFramePr>
            <a:graphicFrameLocks noChangeAspect="1"/>
          </p:cNvGraphicFramePr>
          <p:nvPr/>
        </p:nvGraphicFramePr>
        <p:xfrm>
          <a:off x="5003800" y="3357563"/>
          <a:ext cx="2519363" cy="768350"/>
        </p:xfrm>
        <a:graphic>
          <a:graphicData uri="http://schemas.openxmlformats.org/presentationml/2006/ole">
            <p:oleObj spid="_x0000_s66565" name="Równanie" r:id="rId6" imgW="2108594" imgH="697458" progId="Equation.3">
              <p:embed/>
            </p:oleObj>
          </a:graphicData>
        </a:graphic>
      </p:graphicFrame>
      <p:sp>
        <p:nvSpPr>
          <p:cNvPr id="9231" name="Rectangle 15"/>
          <p:cNvSpPr>
            <a:spLocks noChangeArrowheads="1"/>
          </p:cNvSpPr>
          <p:nvPr/>
        </p:nvSpPr>
        <p:spPr bwMode="auto">
          <a:xfrm>
            <a:off x="0" y="2995613"/>
            <a:ext cx="9144000" cy="0"/>
          </a:xfrm>
          <a:prstGeom prst="rect">
            <a:avLst/>
          </a:prstGeom>
          <a:noFill/>
          <a:ln w="9525">
            <a:noFill/>
            <a:miter lim="800000"/>
            <a:headEnd/>
            <a:tailEnd/>
          </a:ln>
          <a:effectLst/>
        </p:spPr>
        <p:txBody>
          <a:bodyPr wrap="none" anchor="ctr">
            <a:spAutoFit/>
          </a:bodyPr>
          <a:lstStyle/>
          <a:p>
            <a:endParaRPr lang="pl-PL"/>
          </a:p>
        </p:txBody>
      </p:sp>
      <p:graphicFrame>
        <p:nvGraphicFramePr>
          <p:cNvPr id="9230" name="Object 14"/>
          <p:cNvGraphicFramePr>
            <a:graphicFrameLocks noChangeAspect="1"/>
          </p:cNvGraphicFramePr>
          <p:nvPr/>
        </p:nvGraphicFramePr>
        <p:xfrm>
          <a:off x="3924300" y="4508500"/>
          <a:ext cx="1944688" cy="1098550"/>
        </p:xfrm>
        <a:graphic>
          <a:graphicData uri="http://schemas.openxmlformats.org/presentationml/2006/ole">
            <p:oleObj spid="_x0000_s66566" name="Równanie" r:id="rId7" imgW="1473200" imgH="838200" progId="Equation.3">
              <p:embed/>
            </p:oleObj>
          </a:graphicData>
        </a:graphic>
      </p:graphicFrame>
      <p:graphicFrame>
        <p:nvGraphicFramePr>
          <p:cNvPr id="9232" name="Object 16"/>
          <p:cNvGraphicFramePr>
            <a:graphicFrameLocks noChangeAspect="1"/>
          </p:cNvGraphicFramePr>
          <p:nvPr/>
        </p:nvGraphicFramePr>
        <p:xfrm>
          <a:off x="3635375" y="5491163"/>
          <a:ext cx="1800225" cy="1366837"/>
        </p:xfrm>
        <a:graphic>
          <a:graphicData uri="http://schemas.openxmlformats.org/presentationml/2006/ole">
            <p:oleObj spid="_x0000_s66567" name="Równanie" r:id="rId8" imgW="1104900" imgH="838200" progId="Equation.3">
              <p:embed/>
            </p:oleObj>
          </a:graphicData>
        </a:graphic>
      </p:graphicFrame>
      <p:sp>
        <p:nvSpPr>
          <p:cNvPr id="9234" name="Text Box 18"/>
          <p:cNvSpPr txBox="1">
            <a:spLocks noChangeArrowheads="1"/>
          </p:cNvSpPr>
          <p:nvPr/>
        </p:nvSpPr>
        <p:spPr bwMode="auto">
          <a:xfrm>
            <a:off x="5940425" y="836613"/>
            <a:ext cx="3203575" cy="720725"/>
          </a:xfrm>
          <a:prstGeom prst="rect">
            <a:avLst/>
          </a:prstGeom>
          <a:solidFill>
            <a:srgbClr val="FFFFFF"/>
          </a:solidFill>
          <a:ln w="9525">
            <a:noFill/>
            <a:miter lim="800000"/>
            <a:headEnd/>
            <a:tailEnd/>
          </a:ln>
        </p:spPr>
        <p:txBody>
          <a:bodyPr/>
          <a:lstStyle/>
          <a:p>
            <a:pPr algn="ctr"/>
            <a:r>
              <a:rPr lang="pl-PL" sz="1000" b="0">
                <a:solidFill>
                  <a:srgbClr val="8430A6"/>
                </a:solidFill>
                <a:effectLst/>
              </a:rPr>
              <a:t>Informuje, jakie było w chwili t&gt;n odchylenie prognozy od wartości rzeczywistej zmiennej Y. </a:t>
            </a:r>
          </a:p>
          <a:p>
            <a:pPr algn="ctr"/>
            <a:r>
              <a:rPr lang="pl-PL" sz="1000" b="0">
                <a:solidFill>
                  <a:srgbClr val="8430A6"/>
                </a:solidFill>
                <a:effectLst/>
              </a:rPr>
              <a:t>Znak wskazuje czy wartość była wyższa od prognozy (+) czy niższa (-).</a:t>
            </a:r>
            <a:endParaRPr lang="pl-PL" sz="1000" b="0">
              <a:solidFill>
                <a:srgbClr val="8430A6"/>
              </a:solidFill>
              <a:effectLst>
                <a:outerShdw blurRad="38100" dist="38100" dir="2700000" algn="tl">
                  <a:srgbClr val="C0C0C0"/>
                </a:outerShdw>
              </a:effectLst>
            </a:endParaRPr>
          </a:p>
        </p:txBody>
      </p:sp>
      <p:sp>
        <p:nvSpPr>
          <p:cNvPr id="9235" name="Text Box 19"/>
          <p:cNvSpPr txBox="1">
            <a:spLocks noChangeArrowheads="1"/>
          </p:cNvSpPr>
          <p:nvPr/>
        </p:nvSpPr>
        <p:spPr bwMode="auto">
          <a:xfrm>
            <a:off x="5795963" y="1628775"/>
            <a:ext cx="3348037" cy="360363"/>
          </a:xfrm>
          <a:prstGeom prst="rect">
            <a:avLst/>
          </a:prstGeom>
          <a:solidFill>
            <a:srgbClr val="FFFFFF"/>
          </a:solidFill>
          <a:ln w="9525">
            <a:noFill/>
            <a:miter lim="800000"/>
            <a:headEnd/>
            <a:tailEnd/>
          </a:ln>
        </p:spPr>
        <p:txBody>
          <a:bodyPr/>
          <a:lstStyle/>
          <a:p>
            <a:pPr algn="ctr"/>
            <a:r>
              <a:rPr lang="pl-PL" sz="1000" b="0">
                <a:effectLst/>
              </a:rPr>
              <a:t>Informuje jakie było w chwili t &gt;n odchylenie prognozy od wartości rzeczywistej zmiennej Y liczone w % wartości  rzeczywistej.</a:t>
            </a:r>
            <a:endParaRPr lang="pl-PL" sz="1000" b="0">
              <a:effectLst>
                <a:outerShdw blurRad="38100" dist="38100" dir="2700000" algn="tl">
                  <a:srgbClr val="C0C0C0"/>
                </a:outerShdw>
              </a:effectLst>
            </a:endParaRPr>
          </a:p>
        </p:txBody>
      </p:sp>
      <p:sp>
        <p:nvSpPr>
          <p:cNvPr id="9236" name="Text Box 20"/>
          <p:cNvSpPr txBox="1">
            <a:spLocks noChangeArrowheads="1"/>
          </p:cNvSpPr>
          <p:nvPr/>
        </p:nvSpPr>
        <p:spPr bwMode="auto">
          <a:xfrm>
            <a:off x="250825" y="2997200"/>
            <a:ext cx="8893175" cy="349250"/>
          </a:xfrm>
          <a:prstGeom prst="rect">
            <a:avLst/>
          </a:prstGeom>
          <a:solidFill>
            <a:srgbClr val="FFFFFF"/>
          </a:solidFill>
          <a:ln w="9525">
            <a:noFill/>
            <a:miter lim="800000"/>
            <a:headEnd/>
            <a:tailEnd/>
          </a:ln>
        </p:spPr>
        <p:txBody>
          <a:bodyPr/>
          <a:lstStyle/>
          <a:p>
            <a:pPr algn="ctr"/>
            <a:r>
              <a:rPr lang="pl-PL" sz="1000" b="0">
                <a:solidFill>
                  <a:srgbClr val="000099"/>
                </a:solidFill>
                <a:effectLst/>
              </a:rPr>
              <a:t>Wyjaśnia, jaki % rzeczywistej wartości zmiennej Y stanowiło przeciętne w przedziale weryfikacji bezwzględne odchylenie prognoz od danych rzeczywistych</a:t>
            </a:r>
            <a:endParaRPr lang="pl-PL" sz="1000" b="0">
              <a:solidFill>
                <a:srgbClr val="000099"/>
              </a:solidFill>
              <a:effectLst>
                <a:outerShdw blurRad="38100" dist="38100" dir="2700000" algn="tl">
                  <a:srgbClr val="C0C0C0"/>
                </a:outerShdw>
              </a:effectLst>
            </a:endParaRPr>
          </a:p>
        </p:txBody>
      </p:sp>
      <p:sp>
        <p:nvSpPr>
          <p:cNvPr id="9237" name="Text Box 21"/>
          <p:cNvSpPr txBox="1">
            <a:spLocks noChangeArrowheads="1"/>
          </p:cNvSpPr>
          <p:nvPr/>
        </p:nvSpPr>
        <p:spPr bwMode="auto">
          <a:xfrm>
            <a:off x="468313" y="4149725"/>
            <a:ext cx="8281987" cy="358775"/>
          </a:xfrm>
          <a:prstGeom prst="rect">
            <a:avLst/>
          </a:prstGeom>
          <a:solidFill>
            <a:srgbClr val="FFFFFF"/>
          </a:solidFill>
          <a:ln w="9525">
            <a:noFill/>
            <a:miter lim="800000"/>
            <a:headEnd/>
            <a:tailEnd/>
          </a:ln>
        </p:spPr>
        <p:txBody>
          <a:bodyPr/>
          <a:lstStyle/>
          <a:p>
            <a:pPr algn="ctr"/>
            <a:r>
              <a:rPr lang="pl-PL" sz="1000" b="0">
                <a:effectLst/>
              </a:rPr>
              <a:t>Informuje o przeciętnych odchyleniach prognoz od wartości rzeczywistych w przedziale empirycznej weryfikacji prognoz. Jest ona porównywana z s. Wektor prognoz uznajemy za zadowalający, jeśli s* </a:t>
            </a:r>
            <a:r>
              <a:rPr lang="pl-PL" sz="1000" b="0">
                <a:effectLst/>
                <a:sym typeface="Symbol" pitchFamily="18" charset="2"/>
              </a:rPr>
              <a:t></a:t>
            </a:r>
            <a:r>
              <a:rPr lang="pl-PL" sz="1000" b="0">
                <a:effectLst/>
              </a:rPr>
              <a:t>  s</a:t>
            </a:r>
            <a:endParaRPr lang="pl-PL" sz="1000" b="0">
              <a:effectLst>
                <a:outerShdw blurRad="38100" dist="38100" dir="2700000" algn="tl">
                  <a:srgbClr val="C0C0C0"/>
                </a:outerShdw>
              </a:effectLst>
            </a:endParaRPr>
          </a:p>
        </p:txBody>
      </p:sp>
      <p:sp>
        <p:nvSpPr>
          <p:cNvPr id="9238" name="Text Box 22"/>
          <p:cNvSpPr txBox="1">
            <a:spLocks noChangeArrowheads="1"/>
          </p:cNvSpPr>
          <p:nvPr/>
        </p:nvSpPr>
        <p:spPr bwMode="auto">
          <a:xfrm>
            <a:off x="5940425" y="4797425"/>
            <a:ext cx="3025775" cy="719138"/>
          </a:xfrm>
          <a:prstGeom prst="rect">
            <a:avLst/>
          </a:prstGeom>
          <a:solidFill>
            <a:srgbClr val="FFFFFF"/>
          </a:solidFill>
          <a:ln w="9525">
            <a:noFill/>
            <a:miter lim="800000"/>
            <a:headEnd/>
            <a:tailEnd/>
          </a:ln>
        </p:spPr>
        <p:txBody>
          <a:bodyPr/>
          <a:lstStyle/>
          <a:p>
            <a:pPr algn="ctr"/>
            <a:r>
              <a:rPr lang="pl-PL" sz="1000" b="0">
                <a:solidFill>
                  <a:srgbClr val="006600"/>
                </a:solidFill>
                <a:effectLst/>
              </a:rPr>
              <a:t>Określa relację stopnia dopasowania prognoz i modelu do danych rzeczywistych. Jeśli J</a:t>
            </a:r>
            <a:r>
              <a:rPr lang="pl-PL" sz="1000" b="0" baseline="30000">
                <a:solidFill>
                  <a:srgbClr val="006600"/>
                </a:solidFill>
                <a:effectLst/>
              </a:rPr>
              <a:t>2</a:t>
            </a:r>
            <a:r>
              <a:rPr lang="pl-PL" sz="1000" b="0">
                <a:solidFill>
                  <a:srgbClr val="006600"/>
                </a:solidFill>
                <a:effectLst/>
                <a:sym typeface="Symbol" pitchFamily="18" charset="2"/>
              </a:rPr>
              <a:t></a:t>
            </a:r>
            <a:r>
              <a:rPr lang="pl-PL" sz="1000" b="0">
                <a:solidFill>
                  <a:srgbClr val="006600"/>
                </a:solidFill>
                <a:effectLst/>
              </a:rPr>
              <a:t> 1 to uważa się, że dotychczasowe prognozy są trafne.</a:t>
            </a:r>
            <a:endParaRPr lang="pl-PL" sz="1000" b="0">
              <a:solidFill>
                <a:srgbClr val="006600"/>
              </a:solidFill>
              <a:effectLst>
                <a:outerShdw blurRad="38100" dist="38100" dir="2700000" algn="tl">
                  <a:srgbClr val="C0C0C0"/>
                </a:outerShdw>
              </a:effectLst>
            </a:endParaRPr>
          </a:p>
        </p:txBody>
      </p:sp>
      <p:sp>
        <p:nvSpPr>
          <p:cNvPr id="9239" name="Text Box 23"/>
          <p:cNvSpPr txBox="1">
            <a:spLocks noChangeArrowheads="1"/>
          </p:cNvSpPr>
          <p:nvPr/>
        </p:nvSpPr>
        <p:spPr bwMode="auto">
          <a:xfrm>
            <a:off x="5508625" y="6021388"/>
            <a:ext cx="3635375" cy="358775"/>
          </a:xfrm>
          <a:prstGeom prst="rect">
            <a:avLst/>
          </a:prstGeom>
          <a:solidFill>
            <a:srgbClr val="FFFFFF"/>
          </a:solidFill>
          <a:ln w="9525">
            <a:noFill/>
            <a:miter lim="800000"/>
            <a:headEnd/>
            <a:tailEnd/>
          </a:ln>
        </p:spPr>
        <p:txBody>
          <a:bodyPr/>
          <a:lstStyle/>
          <a:p>
            <a:pPr algn="ctr"/>
            <a:r>
              <a:rPr lang="pl-PL" sz="1000" b="0">
                <a:effectLst/>
              </a:rPr>
              <a:t>Przyjmuje wartość =0 gdy prognozy są idealnie trafne</a:t>
            </a:r>
            <a:endParaRPr lang="pl-PL" sz="1000" b="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Text Box 5"/>
          <p:cNvSpPr txBox="1">
            <a:spLocks noChangeArrowheads="1"/>
          </p:cNvSpPr>
          <p:nvPr/>
        </p:nvSpPr>
        <p:spPr bwMode="auto">
          <a:xfrm>
            <a:off x="376238" y="1101725"/>
            <a:ext cx="641350" cy="336550"/>
          </a:xfrm>
          <a:prstGeom prst="rect">
            <a:avLst/>
          </a:prstGeom>
          <a:noFill/>
          <a:ln w="9525">
            <a:noFill/>
            <a:miter lim="800000"/>
            <a:headEnd/>
            <a:tailEnd/>
          </a:ln>
          <a:effectLst/>
        </p:spPr>
        <p:txBody>
          <a:bodyPr wrap="none">
            <a:spAutoFit/>
          </a:bodyPr>
          <a:lstStyle/>
          <a:p>
            <a:pPr marL="457200" indent="-457200">
              <a:buFontTx/>
              <a:buAutoNum type="arabicPeriod"/>
            </a:pPr>
            <a:endParaRPr lang="pl-PL" sz="1600" b="0">
              <a:effectLst>
                <a:outerShdw blurRad="38100" dist="38100" dir="2700000" algn="tl">
                  <a:srgbClr val="C0C0C0"/>
                </a:outerShdw>
              </a:effectLst>
            </a:endParaRPr>
          </a:p>
        </p:txBody>
      </p:sp>
      <p:sp>
        <p:nvSpPr>
          <p:cNvPr id="11270" name="pole tekstowe 7"/>
          <p:cNvSpPr txBox="1">
            <a:spLocks noChangeArrowheads="1"/>
          </p:cNvSpPr>
          <p:nvPr/>
        </p:nvSpPr>
        <p:spPr bwMode="auto">
          <a:xfrm>
            <a:off x="428625" y="285750"/>
            <a:ext cx="7858125" cy="338554"/>
          </a:xfrm>
          <a:prstGeom prst="rect">
            <a:avLst/>
          </a:prstGeom>
          <a:noFill/>
          <a:ln w="9525">
            <a:noFill/>
            <a:miter lim="800000"/>
            <a:headEnd/>
            <a:tailEnd/>
          </a:ln>
        </p:spPr>
        <p:txBody>
          <a:bodyPr>
            <a:spAutoFit/>
          </a:bodyPr>
          <a:lstStyle/>
          <a:p>
            <a:r>
              <a:rPr lang="pl-PL" b="0" dirty="0" smtClean="0">
                <a:effectLst/>
              </a:rPr>
              <a:t>6.1 TRAFNOŚĆ </a:t>
            </a:r>
            <a:r>
              <a:rPr lang="pl-PL" b="0" dirty="0">
                <a:effectLst/>
              </a:rPr>
              <a:t>PROGNOZY - BŁĘDY EX POST</a:t>
            </a:r>
          </a:p>
        </p:txBody>
      </p:sp>
      <p:sp>
        <p:nvSpPr>
          <p:cNvPr id="11271" name="Text Box 7"/>
          <p:cNvSpPr txBox="1">
            <a:spLocks noChangeArrowheads="1"/>
          </p:cNvSpPr>
          <p:nvPr/>
        </p:nvSpPr>
        <p:spPr bwMode="auto">
          <a:xfrm>
            <a:off x="250825" y="1244600"/>
            <a:ext cx="8850313" cy="4949825"/>
          </a:xfrm>
          <a:prstGeom prst="rect">
            <a:avLst/>
          </a:prstGeom>
          <a:noFill/>
          <a:ln w="9525">
            <a:noFill/>
            <a:miter lim="800000"/>
            <a:headEnd/>
            <a:tailEnd/>
          </a:ln>
          <a:effectLst/>
        </p:spPr>
        <p:txBody>
          <a:bodyPr wrap="none">
            <a:spAutoFit/>
          </a:bodyPr>
          <a:lstStyle/>
          <a:p>
            <a:r>
              <a:rPr lang="pl-PL" sz="1600" b="0" dirty="0">
                <a:effectLst/>
              </a:rPr>
              <a:t>Błędy prognoz ex post mogą być wykorzystane do określenia dopuszczalności prognozy</a:t>
            </a:r>
          </a:p>
          <a:p>
            <a:r>
              <a:rPr lang="pl-PL" sz="1600" b="0" dirty="0">
                <a:effectLst/>
              </a:rPr>
              <a:t>danej zmiennej pod następującymi warunkami:</a:t>
            </a:r>
          </a:p>
          <a:p>
            <a:r>
              <a:rPr lang="pl-PL" sz="1600" b="0" dirty="0">
                <a:effectLst/>
              </a:rPr>
              <a:t>-nowo formułowane przesłanki potwierdzają zasadność przesłanek przyjętych do </a:t>
            </a:r>
          </a:p>
          <a:p>
            <a:r>
              <a:rPr lang="pl-PL" sz="1600" b="0" dirty="0">
                <a:effectLst/>
              </a:rPr>
              <a:t>wyznaczenia poprzedniej prognozy</a:t>
            </a:r>
          </a:p>
          <a:p>
            <a:pPr>
              <a:buFontTx/>
              <a:buChar char="-"/>
            </a:pPr>
            <a:r>
              <a:rPr lang="pl-PL" sz="1600" b="0" dirty="0">
                <a:effectLst/>
              </a:rPr>
              <a:t>do ustalenia nowej prognozy wykorzystuje się tę samą metodę co poprzednio</a:t>
            </a:r>
          </a:p>
          <a:p>
            <a:pPr>
              <a:buFontTx/>
              <a:buChar char="-"/>
            </a:pPr>
            <a:r>
              <a:rPr lang="pl-PL" sz="1600" b="0" dirty="0">
                <a:effectLst/>
              </a:rPr>
              <a:t>przedział weryfikacji poprzedniej prognozy jest taki sam jak żądany horyzont </a:t>
            </a:r>
          </a:p>
          <a:p>
            <a:r>
              <a:rPr lang="pl-PL" sz="1600" b="0" dirty="0" smtClean="0">
                <a:effectLst/>
              </a:rPr>
              <a:t> nowej </a:t>
            </a:r>
            <a:r>
              <a:rPr lang="pl-PL" sz="1600" b="0" dirty="0">
                <a:effectLst/>
              </a:rPr>
              <a:t>prognozy</a:t>
            </a:r>
          </a:p>
          <a:p>
            <a:pPr>
              <a:buFontTx/>
              <a:buChar char="-"/>
            </a:pPr>
            <a:endParaRPr lang="pl-PL" sz="1600" b="0" dirty="0">
              <a:effectLst/>
            </a:endParaRPr>
          </a:p>
          <a:p>
            <a:r>
              <a:rPr lang="pl-PL" sz="1600" b="0" dirty="0">
                <a:effectLst/>
              </a:rPr>
              <a:t>BŁĘDY PROGNOZ WYGASŁYCH – są wykorzystywane do określenia dopuszczalności</a:t>
            </a:r>
          </a:p>
          <a:p>
            <a:r>
              <a:rPr lang="pl-PL" sz="1600" b="0" dirty="0">
                <a:effectLst/>
              </a:rPr>
              <a:t>prognozy, jeżeli nie jest możliwe skorzystanie z wcześniej podanych sposobów.</a:t>
            </a:r>
          </a:p>
          <a:p>
            <a:r>
              <a:rPr lang="pl-PL" sz="1600" b="0" dirty="0">
                <a:effectLst/>
              </a:rPr>
              <a:t>Prognozą wygasłą jest prognoza wyznaczona na taki czas t, dla którego jest znana</a:t>
            </a:r>
          </a:p>
          <a:p>
            <a:r>
              <a:rPr lang="pl-PL" sz="1600" b="0" dirty="0">
                <a:effectLst/>
              </a:rPr>
              <a:t>prawdziwa wartość zmiennej prognozowanej. Wyznacza się je tak samo jak błędy ex post.</a:t>
            </a:r>
          </a:p>
          <a:p>
            <a:endParaRPr lang="pl-PL" sz="1600" b="0" dirty="0">
              <a:effectLst/>
            </a:endParaRPr>
          </a:p>
          <a:p>
            <a:r>
              <a:rPr lang="pl-PL" sz="1600" b="0" dirty="0">
                <a:effectLst/>
              </a:rPr>
              <a:t>OCENA EKSPERTÓW – eksperci powinni być niezależni, nie związani z prognostą i </a:t>
            </a:r>
          </a:p>
          <a:p>
            <a:r>
              <a:rPr lang="pl-PL" sz="1600" b="0" dirty="0">
                <a:effectLst/>
              </a:rPr>
              <a:t>odbiorcą prognozy oraz oddzielnie wypowiadać swoje opinie na podstawie informacji o</a:t>
            </a:r>
          </a:p>
          <a:p>
            <a:r>
              <a:rPr lang="pl-PL" sz="1600" b="0" dirty="0">
                <a:effectLst/>
              </a:rPr>
              <a:t>wszystkich krokach procedury prognostycznej i własnej wiedzy o prognozowanym zjawisku.</a:t>
            </a:r>
          </a:p>
          <a:p>
            <a:endParaRPr lang="pl-PL" sz="1600" b="0" dirty="0">
              <a:effectLst/>
            </a:endParaRPr>
          </a:p>
          <a:p>
            <a:r>
              <a:rPr lang="pl-PL" sz="1400" dirty="0">
                <a:effectLst/>
              </a:rPr>
              <a:t>ŻADEN Z WYNIENIONYCH SPOSOBÓW </a:t>
            </a:r>
            <a:r>
              <a:rPr lang="pl-PL" sz="1400" dirty="0">
                <a:solidFill>
                  <a:srgbClr val="FF0066"/>
                </a:solidFill>
                <a:effectLst/>
              </a:rPr>
              <a:t>NIE GWARANTUJE</a:t>
            </a:r>
            <a:r>
              <a:rPr lang="pl-PL" sz="1400" dirty="0">
                <a:effectLst/>
              </a:rPr>
              <a:t> UZYSKANIA TRAFNEJ PROGNOZY,</a:t>
            </a:r>
          </a:p>
          <a:p>
            <a:r>
              <a:rPr lang="pl-PL" sz="1600" b="0" dirty="0">
                <a:effectLst/>
              </a:rPr>
              <a:t>dlatego że przyszłość nie jest w pełni przewidywalna.</a:t>
            </a:r>
          </a:p>
          <a:p>
            <a:endParaRPr lang="pl-PL" sz="1600" b="0" dirty="0">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pole tekstowe 7"/>
          <p:cNvSpPr txBox="1">
            <a:spLocks noChangeArrowheads="1"/>
          </p:cNvSpPr>
          <p:nvPr/>
        </p:nvSpPr>
        <p:spPr bwMode="auto">
          <a:xfrm>
            <a:off x="428625" y="285750"/>
            <a:ext cx="7858125" cy="338554"/>
          </a:xfrm>
          <a:prstGeom prst="rect">
            <a:avLst/>
          </a:prstGeom>
          <a:noFill/>
          <a:ln w="9525">
            <a:noFill/>
            <a:miter lim="800000"/>
            <a:headEnd/>
            <a:tailEnd/>
          </a:ln>
        </p:spPr>
        <p:txBody>
          <a:bodyPr>
            <a:spAutoFit/>
          </a:bodyPr>
          <a:lstStyle/>
          <a:p>
            <a:r>
              <a:rPr lang="pl-PL" b="0" dirty="0" smtClean="0">
                <a:effectLst/>
              </a:rPr>
              <a:t>6.2 DOPUSZCZALNOŚĆ </a:t>
            </a:r>
            <a:r>
              <a:rPr lang="pl-PL" b="0" dirty="0">
                <a:effectLst/>
              </a:rPr>
              <a:t>PROGNOZY – BŁĘDY EX ANTE </a:t>
            </a:r>
          </a:p>
        </p:txBody>
      </p:sp>
      <p:sp>
        <p:nvSpPr>
          <p:cNvPr id="10244" name="Text Box 4"/>
          <p:cNvSpPr txBox="1">
            <a:spLocks noChangeArrowheads="1"/>
          </p:cNvSpPr>
          <p:nvPr/>
        </p:nvSpPr>
        <p:spPr bwMode="auto">
          <a:xfrm>
            <a:off x="447675" y="2303215"/>
            <a:ext cx="5219699" cy="2554545"/>
          </a:xfrm>
          <a:prstGeom prst="rect">
            <a:avLst/>
          </a:prstGeom>
          <a:noFill/>
          <a:ln w="9525">
            <a:noFill/>
            <a:miter lim="800000"/>
            <a:headEnd/>
            <a:tailEnd/>
          </a:ln>
          <a:effectLst/>
        </p:spPr>
        <p:txBody>
          <a:bodyPr wrap="none">
            <a:spAutoFit/>
          </a:bodyPr>
          <a:lstStyle/>
          <a:p>
            <a:pPr marL="457200" indent="-457200">
              <a:buFontTx/>
              <a:buAutoNum type="arabicPeriod"/>
            </a:pPr>
            <a:r>
              <a:rPr lang="pl-PL" sz="1600" b="0" dirty="0">
                <a:effectLst>
                  <a:outerShdw blurRad="38100" dist="38100" dir="2700000" algn="tl">
                    <a:srgbClr val="C0C0C0"/>
                  </a:outerShdw>
                </a:effectLst>
              </a:rPr>
              <a:t>BEZWZGLĘDNY BŁĄD PROGNOZY</a:t>
            </a:r>
          </a:p>
          <a:p>
            <a:pPr marL="457200" indent="-457200">
              <a:buFontTx/>
              <a:buAutoNum type="arabicPeriod"/>
            </a:pPr>
            <a:endParaRPr lang="pl-PL" sz="1600" b="0" dirty="0">
              <a:effectLst>
                <a:outerShdw blurRad="38100" dist="38100" dir="2700000" algn="tl">
                  <a:srgbClr val="C0C0C0"/>
                </a:outerShdw>
              </a:effectLst>
            </a:endParaRPr>
          </a:p>
          <a:p>
            <a:pPr marL="457200" indent="-457200">
              <a:buFontTx/>
              <a:buAutoNum type="arabicPeriod"/>
            </a:pPr>
            <a:endParaRPr lang="pl-PL" sz="1600" b="0" dirty="0">
              <a:effectLst>
                <a:outerShdw blurRad="38100" dist="38100" dir="2700000" algn="tl">
                  <a:srgbClr val="C0C0C0"/>
                </a:outerShdw>
              </a:effectLst>
            </a:endParaRPr>
          </a:p>
          <a:p>
            <a:pPr marL="457200" indent="-457200">
              <a:buFontTx/>
              <a:buAutoNum type="arabicPeriod"/>
            </a:pPr>
            <a:endParaRPr lang="pl-PL" sz="1600" b="0" dirty="0">
              <a:effectLst>
                <a:outerShdw blurRad="38100" dist="38100" dir="2700000" algn="tl">
                  <a:srgbClr val="C0C0C0"/>
                </a:outerShdw>
              </a:effectLst>
            </a:endParaRPr>
          </a:p>
          <a:p>
            <a:pPr marL="457200" indent="-457200">
              <a:buFontTx/>
              <a:buAutoNum type="arabicPeriod"/>
            </a:pPr>
            <a:endParaRPr lang="pl-PL" sz="1600" b="0" dirty="0">
              <a:effectLst>
                <a:outerShdw blurRad="38100" dist="38100" dir="2700000" algn="tl">
                  <a:srgbClr val="C0C0C0"/>
                </a:outerShdw>
              </a:effectLst>
            </a:endParaRPr>
          </a:p>
          <a:p>
            <a:pPr marL="457200" indent="-457200">
              <a:buFontTx/>
              <a:buAutoNum type="arabicPeriod"/>
            </a:pPr>
            <a:r>
              <a:rPr lang="pl-PL" sz="1600" b="0" dirty="0" smtClean="0">
                <a:effectLst>
                  <a:outerShdw blurRad="38100" dist="38100" dir="2700000" algn="tl">
                    <a:srgbClr val="C0C0C0"/>
                  </a:outerShdw>
                </a:effectLst>
              </a:rPr>
              <a:t>Bezwzględny błąd prognozy </a:t>
            </a:r>
            <a:r>
              <a:rPr lang="pl-PL" sz="1600" b="0" dirty="0" smtClean="0">
                <a:solidFill>
                  <a:schemeClr val="accent2"/>
                </a:solidFill>
                <a:effectLst>
                  <a:outerShdw blurRad="38100" dist="38100" dir="2700000" algn="tl">
                    <a:srgbClr val="C0C0C0"/>
                  </a:outerShdw>
                </a:effectLst>
              </a:rPr>
              <a:t>dla modelu liniowego</a:t>
            </a:r>
            <a:endParaRPr lang="pl-PL" sz="1600" b="0" dirty="0">
              <a:solidFill>
                <a:schemeClr val="accent2"/>
              </a:solidFill>
              <a:effectLst>
                <a:outerShdw blurRad="38100" dist="38100" dir="2700000" algn="tl">
                  <a:srgbClr val="C0C0C0"/>
                </a:outerShdw>
              </a:effectLst>
            </a:endParaRPr>
          </a:p>
          <a:p>
            <a:pPr marL="457200" indent="-457200">
              <a:buFontTx/>
              <a:buAutoNum type="arabicPeriod"/>
            </a:pPr>
            <a:endParaRPr lang="pl-PL" sz="1600" b="0" dirty="0">
              <a:effectLst>
                <a:outerShdw blurRad="38100" dist="38100" dir="2700000" algn="tl">
                  <a:srgbClr val="C0C0C0"/>
                </a:outerShdw>
              </a:effectLst>
            </a:endParaRPr>
          </a:p>
          <a:p>
            <a:pPr marL="457200" indent="-457200">
              <a:buFontTx/>
              <a:buAutoNum type="arabicPeriod"/>
            </a:pPr>
            <a:endParaRPr lang="pl-PL" sz="1600" b="0" dirty="0">
              <a:effectLst>
                <a:outerShdw blurRad="38100" dist="38100" dir="2700000" algn="tl">
                  <a:srgbClr val="C0C0C0"/>
                </a:outerShdw>
              </a:effectLst>
            </a:endParaRPr>
          </a:p>
          <a:p>
            <a:pPr marL="457200" indent="-457200">
              <a:buFontTx/>
              <a:buAutoNum type="arabicPeriod"/>
            </a:pPr>
            <a:endParaRPr lang="pl-PL" sz="1600" b="0" dirty="0">
              <a:effectLst>
                <a:outerShdw blurRad="38100" dist="38100" dir="2700000" algn="tl">
                  <a:srgbClr val="C0C0C0"/>
                </a:outerShdw>
              </a:effectLst>
            </a:endParaRPr>
          </a:p>
          <a:p>
            <a:pPr marL="457200" indent="-457200">
              <a:buFontTx/>
              <a:buAutoNum type="arabicPeriod"/>
            </a:pPr>
            <a:r>
              <a:rPr lang="pl-PL" sz="1600" b="0" dirty="0">
                <a:effectLst>
                  <a:outerShdw blurRad="38100" dist="38100" dir="2700000" algn="tl">
                    <a:srgbClr val="C0C0C0"/>
                  </a:outerShdw>
                </a:effectLst>
              </a:rPr>
              <a:t>WZGLĘDNY BŁĄD PROGNOZY</a:t>
            </a:r>
          </a:p>
        </p:txBody>
      </p:sp>
      <p:sp>
        <p:nvSpPr>
          <p:cNvPr id="10246" name="Rectangle 6"/>
          <p:cNvSpPr>
            <a:spLocks noChangeArrowheads="1"/>
          </p:cNvSpPr>
          <p:nvPr/>
        </p:nvSpPr>
        <p:spPr bwMode="auto">
          <a:xfrm>
            <a:off x="0" y="4498975"/>
            <a:ext cx="9144000" cy="0"/>
          </a:xfrm>
          <a:prstGeom prst="rect">
            <a:avLst/>
          </a:prstGeom>
          <a:noFill/>
          <a:ln w="9525">
            <a:noFill/>
            <a:miter lim="800000"/>
            <a:headEnd/>
            <a:tailEnd/>
          </a:ln>
          <a:effectLst/>
        </p:spPr>
        <p:txBody>
          <a:bodyPr wrap="none" anchor="ctr">
            <a:spAutoFit/>
          </a:bodyPr>
          <a:lstStyle/>
          <a:p>
            <a:endParaRPr lang="pl-PL"/>
          </a:p>
        </p:txBody>
      </p:sp>
      <p:graphicFrame>
        <p:nvGraphicFramePr>
          <p:cNvPr id="10245" name="Object 5"/>
          <p:cNvGraphicFramePr>
            <a:graphicFrameLocks noChangeAspect="1"/>
          </p:cNvGraphicFramePr>
          <p:nvPr/>
        </p:nvGraphicFramePr>
        <p:xfrm>
          <a:off x="6416699" y="1987546"/>
          <a:ext cx="1655763" cy="869950"/>
        </p:xfrm>
        <a:graphic>
          <a:graphicData uri="http://schemas.openxmlformats.org/presentationml/2006/ole">
            <p:oleObj spid="_x0000_s67586" name="Równanie" r:id="rId4" imgW="558558" imgH="291973" progId="Equation.3">
              <p:embed/>
            </p:oleObj>
          </a:graphicData>
        </a:graphic>
      </p:graphicFrame>
      <p:graphicFrame>
        <p:nvGraphicFramePr>
          <p:cNvPr id="10247" name="Object 7"/>
          <p:cNvGraphicFramePr>
            <a:graphicFrameLocks noChangeAspect="1"/>
          </p:cNvGraphicFramePr>
          <p:nvPr/>
        </p:nvGraphicFramePr>
        <p:xfrm>
          <a:off x="4932363" y="4692666"/>
          <a:ext cx="2016125" cy="1093788"/>
        </p:xfrm>
        <a:graphic>
          <a:graphicData uri="http://schemas.openxmlformats.org/presentationml/2006/ole">
            <p:oleObj spid="_x0000_s67587" name="Równanie" r:id="rId5" imgW="787400" imgH="431800" progId="Equation.3">
              <p:embed/>
            </p:oleObj>
          </a:graphicData>
        </a:graphic>
      </p:graphicFrame>
      <p:sp>
        <p:nvSpPr>
          <p:cNvPr id="10249" name="Rectangle 9"/>
          <p:cNvSpPr>
            <a:spLocks noChangeArrowheads="1"/>
          </p:cNvSpPr>
          <p:nvPr/>
        </p:nvSpPr>
        <p:spPr bwMode="auto">
          <a:xfrm>
            <a:off x="857224" y="2643182"/>
            <a:ext cx="5307863" cy="646331"/>
          </a:xfrm>
          <a:prstGeom prst="rect">
            <a:avLst/>
          </a:prstGeom>
          <a:noFill/>
          <a:ln w="9525">
            <a:noFill/>
            <a:miter lim="800000"/>
            <a:headEnd/>
            <a:tailEnd/>
          </a:ln>
          <a:effectLst/>
        </p:spPr>
        <p:txBody>
          <a:bodyPr wrap="none" anchor="ctr">
            <a:spAutoFit/>
          </a:bodyPr>
          <a:lstStyle/>
          <a:p>
            <a:r>
              <a:rPr lang="pl-PL" sz="1200" b="0" dirty="0">
                <a:effectLst/>
              </a:rPr>
              <a:t>- wartość błędu maleje ze wzrostem dokładności oszacowań parametrów</a:t>
            </a:r>
          </a:p>
          <a:p>
            <a:r>
              <a:rPr lang="pl-PL" sz="1200" b="0" dirty="0">
                <a:effectLst/>
              </a:rPr>
              <a:t>- maleje z wzrostem zmienności</a:t>
            </a:r>
          </a:p>
          <a:p>
            <a:r>
              <a:rPr lang="pl-PL" sz="1200" b="0" dirty="0">
                <a:effectLst/>
              </a:rPr>
              <a:t>- rośnie ze wzrostem różnicy</a:t>
            </a:r>
          </a:p>
        </p:txBody>
      </p:sp>
      <p:sp>
        <p:nvSpPr>
          <p:cNvPr id="10250" name="Rectangle 10"/>
          <p:cNvSpPr>
            <a:spLocks noChangeArrowheads="1"/>
          </p:cNvSpPr>
          <p:nvPr/>
        </p:nvSpPr>
        <p:spPr bwMode="auto">
          <a:xfrm>
            <a:off x="755650" y="5870575"/>
            <a:ext cx="6802438" cy="366713"/>
          </a:xfrm>
          <a:prstGeom prst="rect">
            <a:avLst/>
          </a:prstGeom>
          <a:noFill/>
          <a:ln w="9525">
            <a:noFill/>
            <a:miter lim="800000"/>
            <a:headEnd/>
            <a:tailEnd/>
          </a:ln>
          <a:effectLst/>
        </p:spPr>
        <p:txBody>
          <a:bodyPr wrap="none" anchor="ctr">
            <a:spAutoFit/>
          </a:bodyPr>
          <a:lstStyle/>
          <a:p>
            <a:pPr algn="ctr"/>
            <a:r>
              <a:rPr lang="pl-PL" sz="1800" b="0">
                <a:effectLst/>
              </a:rPr>
              <a:t>służy do porównywania dokładności prognoz różnych zmiennych</a:t>
            </a:r>
          </a:p>
        </p:txBody>
      </p:sp>
      <p:sp>
        <p:nvSpPr>
          <p:cNvPr id="10251" name="Text Box 11"/>
          <p:cNvSpPr txBox="1">
            <a:spLocks noChangeArrowheads="1"/>
          </p:cNvSpPr>
          <p:nvPr/>
        </p:nvSpPr>
        <p:spPr bwMode="auto">
          <a:xfrm>
            <a:off x="519113" y="1173163"/>
            <a:ext cx="8280400" cy="1069975"/>
          </a:xfrm>
          <a:prstGeom prst="rect">
            <a:avLst/>
          </a:prstGeom>
          <a:noFill/>
          <a:ln w="9525">
            <a:noFill/>
            <a:miter lim="800000"/>
            <a:headEnd/>
            <a:tailEnd/>
          </a:ln>
          <a:effectLst/>
        </p:spPr>
        <p:txBody>
          <a:bodyPr wrap="none">
            <a:spAutoFit/>
          </a:bodyPr>
          <a:lstStyle/>
          <a:p>
            <a:r>
              <a:rPr lang="pl-PL" sz="1600" b="0" dirty="0">
                <a:effectLst/>
              </a:rPr>
              <a:t>Prognoza jest dopuszczalna, gdy jest obdarzona przez jej odbiorcę stopniem zaufania</a:t>
            </a:r>
          </a:p>
          <a:p>
            <a:r>
              <a:rPr lang="pl-PL" sz="1600" b="0" dirty="0">
                <a:effectLst/>
              </a:rPr>
              <a:t>wystarczającym do tego, by mogła być wykorzystana do celu, dla którego została </a:t>
            </a:r>
          </a:p>
          <a:p>
            <a:r>
              <a:rPr lang="pl-PL" sz="1600" b="0" dirty="0">
                <a:effectLst/>
              </a:rPr>
              <a:t>ustalona. Dopuszczalność prognozy jest określana w tym samym czasie, w którym</a:t>
            </a:r>
          </a:p>
          <a:p>
            <a:r>
              <a:rPr lang="pl-PL" sz="1600" b="0" dirty="0">
                <a:effectLst/>
              </a:rPr>
              <a:t>wyznacza się prognozę. Służy do wyznaczania horyzontu prognozy.</a:t>
            </a:r>
          </a:p>
        </p:txBody>
      </p:sp>
      <p:graphicFrame>
        <p:nvGraphicFramePr>
          <p:cNvPr id="10" name="Obiekt 9"/>
          <p:cNvGraphicFramePr>
            <a:graphicFrameLocks noChangeAspect="1"/>
          </p:cNvGraphicFramePr>
          <p:nvPr/>
        </p:nvGraphicFramePr>
        <p:xfrm>
          <a:off x="5929322" y="3143248"/>
          <a:ext cx="2286016" cy="1260671"/>
        </p:xfrm>
        <a:graphic>
          <a:graphicData uri="http://schemas.openxmlformats.org/presentationml/2006/ole">
            <p:oleObj spid="_x0000_s67588" name="Równanie" r:id="rId6" imgW="1726920" imgH="952200" progId="Equation.3">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pole tekstowe 7"/>
          <p:cNvSpPr txBox="1">
            <a:spLocks noChangeArrowheads="1"/>
          </p:cNvSpPr>
          <p:nvPr/>
        </p:nvSpPr>
        <p:spPr bwMode="auto">
          <a:xfrm>
            <a:off x="428625" y="285750"/>
            <a:ext cx="7858125" cy="338554"/>
          </a:xfrm>
          <a:prstGeom prst="rect">
            <a:avLst/>
          </a:prstGeom>
          <a:noFill/>
          <a:ln w="9525">
            <a:noFill/>
            <a:miter lim="800000"/>
            <a:headEnd/>
            <a:tailEnd/>
          </a:ln>
        </p:spPr>
        <p:txBody>
          <a:bodyPr>
            <a:spAutoFit/>
          </a:bodyPr>
          <a:lstStyle/>
          <a:p>
            <a:r>
              <a:rPr lang="pl-PL" dirty="0" smtClean="0">
                <a:effectLst/>
              </a:rPr>
              <a:t>6.3 </a:t>
            </a:r>
            <a:r>
              <a:rPr lang="pl-PL" dirty="0">
                <a:effectLst/>
              </a:rPr>
              <a:t>JAKOŚĆ MODELU</a:t>
            </a:r>
            <a:endParaRPr lang="pl-PL" dirty="0">
              <a:solidFill>
                <a:srgbClr val="CC0066"/>
              </a:solidFill>
              <a:effectLst>
                <a:outerShdw blurRad="38100" dist="38100" dir="2700000" algn="tl">
                  <a:srgbClr val="C0C0C0"/>
                </a:outerShdw>
              </a:effectLst>
            </a:endParaRPr>
          </a:p>
        </p:txBody>
      </p:sp>
      <p:sp>
        <p:nvSpPr>
          <p:cNvPr id="12293" name="Text Box 5"/>
          <p:cNvSpPr txBox="1">
            <a:spLocks noChangeArrowheads="1"/>
          </p:cNvSpPr>
          <p:nvPr/>
        </p:nvSpPr>
        <p:spPr bwMode="auto">
          <a:xfrm>
            <a:off x="447675" y="1173163"/>
            <a:ext cx="5492750" cy="4737100"/>
          </a:xfrm>
          <a:prstGeom prst="rect">
            <a:avLst/>
          </a:prstGeom>
          <a:noFill/>
          <a:ln w="9525">
            <a:noFill/>
            <a:miter lim="800000"/>
            <a:headEnd/>
            <a:tailEnd/>
          </a:ln>
          <a:effectLst/>
        </p:spPr>
        <p:txBody>
          <a:bodyPr wrap="none">
            <a:spAutoFit/>
          </a:bodyPr>
          <a:lstStyle/>
          <a:p>
            <a:r>
              <a:rPr lang="pl-PL" sz="1600" b="0">
                <a:effectLst>
                  <a:outerShdw blurRad="38100" dist="38100" dir="2700000" algn="tl">
                    <a:srgbClr val="C0C0C0"/>
                  </a:outerShdw>
                </a:effectLst>
              </a:rPr>
              <a:t>1.WSPÓŁCZYNNIK DETERMINACJI </a:t>
            </a: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r>
              <a:rPr lang="pl-PL" sz="1600" b="0">
                <a:effectLst>
                  <a:outerShdw blurRad="38100" dist="38100" dir="2700000" algn="tl">
                    <a:srgbClr val="C0C0C0"/>
                  </a:outerShdw>
                </a:effectLst>
              </a:rPr>
              <a:t>2. SKORYGOWANY WSPÓŁCZYNNIK DETERMINACJI</a:t>
            </a: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r>
              <a:rPr lang="pl-PL" sz="1600" b="0">
                <a:effectLst>
                  <a:outerShdw blurRad="38100" dist="38100" dir="2700000" algn="tl">
                    <a:srgbClr val="C0C0C0"/>
                  </a:outerShdw>
                </a:effectLst>
              </a:rPr>
              <a:t>3. ODCHYLENIE STANDARDOWE RESZT MODELU</a:t>
            </a: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endParaRPr lang="pl-PL" sz="1600" b="0">
              <a:effectLst>
                <a:outerShdw blurRad="38100" dist="38100" dir="2700000" algn="tl">
                  <a:srgbClr val="C0C0C0"/>
                </a:outerShdw>
              </a:effectLst>
            </a:endParaRPr>
          </a:p>
          <a:p>
            <a:r>
              <a:rPr lang="pl-PL" sz="1600" b="0">
                <a:effectLst>
                  <a:outerShdw blurRad="38100" dist="38100" dir="2700000" algn="tl">
                    <a:srgbClr val="C0C0C0"/>
                  </a:outerShdw>
                </a:effectLst>
              </a:rPr>
              <a:t>4. WSPÓŁCZYNNIK WYRAZISTOŚCI</a:t>
            </a:r>
          </a:p>
        </p:txBody>
      </p:sp>
      <p:sp>
        <p:nvSpPr>
          <p:cNvPr id="12295" name="Rectangle 7"/>
          <p:cNvSpPr>
            <a:spLocks noChangeArrowheads="1"/>
          </p:cNvSpPr>
          <p:nvPr/>
        </p:nvSpPr>
        <p:spPr bwMode="auto">
          <a:xfrm>
            <a:off x="0" y="3090863"/>
            <a:ext cx="9144000" cy="0"/>
          </a:xfrm>
          <a:prstGeom prst="rect">
            <a:avLst/>
          </a:prstGeom>
          <a:noFill/>
          <a:ln w="9525">
            <a:noFill/>
            <a:miter lim="800000"/>
            <a:headEnd/>
            <a:tailEnd/>
          </a:ln>
          <a:effectLst/>
        </p:spPr>
        <p:txBody>
          <a:bodyPr wrap="none" anchor="ctr">
            <a:spAutoFit/>
          </a:bodyPr>
          <a:lstStyle/>
          <a:p>
            <a:endParaRPr lang="pl-PL"/>
          </a:p>
        </p:txBody>
      </p:sp>
      <p:graphicFrame>
        <p:nvGraphicFramePr>
          <p:cNvPr id="12294" name="Object 6"/>
          <p:cNvGraphicFramePr>
            <a:graphicFrameLocks noChangeAspect="1"/>
          </p:cNvGraphicFramePr>
          <p:nvPr/>
        </p:nvGraphicFramePr>
        <p:xfrm>
          <a:off x="6770688" y="549275"/>
          <a:ext cx="1652587" cy="1265238"/>
        </p:xfrm>
        <a:graphic>
          <a:graphicData uri="http://schemas.openxmlformats.org/presentationml/2006/ole">
            <p:oleObj spid="_x0000_s68610" name="Równanie" r:id="rId3" imgW="1104840" imgH="838080" progId="Equation.3">
              <p:embed/>
            </p:oleObj>
          </a:graphicData>
        </a:graphic>
      </p:graphicFrame>
      <p:sp>
        <p:nvSpPr>
          <p:cNvPr id="12297" name="Rectangle 9"/>
          <p:cNvSpPr>
            <a:spLocks noChangeArrowheads="1"/>
          </p:cNvSpPr>
          <p:nvPr/>
        </p:nvSpPr>
        <p:spPr bwMode="auto">
          <a:xfrm>
            <a:off x="0" y="3276600"/>
            <a:ext cx="9144000" cy="0"/>
          </a:xfrm>
          <a:prstGeom prst="rect">
            <a:avLst/>
          </a:prstGeom>
          <a:noFill/>
          <a:ln w="9525">
            <a:noFill/>
            <a:miter lim="800000"/>
            <a:headEnd/>
            <a:tailEnd/>
          </a:ln>
          <a:effectLst/>
        </p:spPr>
        <p:txBody>
          <a:bodyPr wrap="none" anchor="ctr">
            <a:spAutoFit/>
          </a:bodyPr>
          <a:lstStyle/>
          <a:p>
            <a:endParaRPr lang="pl-PL"/>
          </a:p>
        </p:txBody>
      </p:sp>
      <p:graphicFrame>
        <p:nvGraphicFramePr>
          <p:cNvPr id="12296" name="Object 8"/>
          <p:cNvGraphicFramePr>
            <a:graphicFrameLocks noChangeAspect="1"/>
          </p:cNvGraphicFramePr>
          <p:nvPr/>
        </p:nvGraphicFramePr>
        <p:xfrm>
          <a:off x="6156325" y="2517775"/>
          <a:ext cx="2520950" cy="601663"/>
        </p:xfrm>
        <a:graphic>
          <a:graphicData uri="http://schemas.openxmlformats.org/presentationml/2006/ole">
            <p:oleObj spid="_x0000_s68611" name="Równanie" r:id="rId4" imgW="1625600" imgH="393700" progId="Equation.3">
              <p:embed/>
            </p:oleObj>
          </a:graphicData>
        </a:graphic>
      </p:graphicFrame>
      <p:graphicFrame>
        <p:nvGraphicFramePr>
          <p:cNvPr id="12298" name="Object 10"/>
          <p:cNvGraphicFramePr>
            <a:graphicFrameLocks noChangeAspect="1"/>
          </p:cNvGraphicFramePr>
          <p:nvPr/>
        </p:nvGraphicFramePr>
        <p:xfrm>
          <a:off x="5867400" y="3500438"/>
          <a:ext cx="2987675" cy="915987"/>
        </p:xfrm>
        <a:graphic>
          <a:graphicData uri="http://schemas.openxmlformats.org/presentationml/2006/ole">
            <p:oleObj spid="_x0000_s68612" name="Równanie" r:id="rId5" imgW="1752480" imgH="545760" progId="Equation.3">
              <p:embed/>
            </p:oleObj>
          </a:graphicData>
        </a:graphic>
      </p:graphicFrame>
      <p:graphicFrame>
        <p:nvGraphicFramePr>
          <p:cNvPr id="12300" name="Object 12"/>
          <p:cNvGraphicFramePr>
            <a:graphicFrameLocks noChangeAspect="1"/>
          </p:cNvGraphicFramePr>
          <p:nvPr/>
        </p:nvGraphicFramePr>
        <p:xfrm>
          <a:off x="4427538" y="5300663"/>
          <a:ext cx="1439862" cy="833437"/>
        </p:xfrm>
        <a:graphic>
          <a:graphicData uri="http://schemas.openxmlformats.org/presentationml/2006/ole">
            <p:oleObj spid="_x0000_s68613" name="Równanie" r:id="rId6" imgW="723586" imgH="418918" progId="Equation.3">
              <p:embed/>
            </p:oleObj>
          </a:graphicData>
        </a:graphic>
      </p:graphicFrame>
      <p:sp>
        <p:nvSpPr>
          <p:cNvPr id="12302" name="Rectangle 14"/>
          <p:cNvSpPr>
            <a:spLocks noChangeArrowheads="1"/>
          </p:cNvSpPr>
          <p:nvPr/>
        </p:nvSpPr>
        <p:spPr bwMode="auto">
          <a:xfrm>
            <a:off x="468313" y="1700213"/>
            <a:ext cx="6321425" cy="457200"/>
          </a:xfrm>
          <a:prstGeom prst="rect">
            <a:avLst/>
          </a:prstGeom>
          <a:noFill/>
          <a:ln w="9525">
            <a:noFill/>
            <a:miter lim="800000"/>
            <a:headEnd/>
            <a:tailEnd/>
          </a:ln>
          <a:effectLst/>
        </p:spPr>
        <p:txBody>
          <a:bodyPr wrap="none" anchor="ctr">
            <a:spAutoFit/>
          </a:bodyPr>
          <a:lstStyle/>
          <a:p>
            <a:pPr algn="ctr"/>
            <a:r>
              <a:rPr lang="pl-PL" sz="1200" b="0">
                <a:effectLst/>
              </a:rPr>
              <a:t>Jest miarą dopasowania liniowego modelu regresji do danych rzeczywistych. </a:t>
            </a:r>
          </a:p>
          <a:p>
            <a:pPr algn="ctr"/>
            <a:r>
              <a:rPr lang="pl-PL" sz="1200" b="0">
                <a:effectLst/>
              </a:rPr>
              <a:t>Gdy szacowany jest MNK przybiera wartości [0,1] Im wyższa jego wartość tym lepsze</a:t>
            </a:r>
            <a:r>
              <a:rPr lang="pl-PL" sz="1200" b="0">
                <a:effectLst>
                  <a:outerShdw blurRad="38100" dist="38100" dir="2700000" algn="tl">
                    <a:srgbClr val="C0C0C0"/>
                  </a:outerShdw>
                </a:effectLst>
              </a:rPr>
              <a:t> </a:t>
            </a:r>
          </a:p>
        </p:txBody>
      </p:sp>
      <p:sp>
        <p:nvSpPr>
          <p:cNvPr id="12305" name="Rectangle 17"/>
          <p:cNvSpPr>
            <a:spLocks noChangeArrowheads="1"/>
          </p:cNvSpPr>
          <p:nvPr/>
        </p:nvSpPr>
        <p:spPr bwMode="auto">
          <a:xfrm>
            <a:off x="684213" y="3141663"/>
            <a:ext cx="5322887" cy="457200"/>
          </a:xfrm>
          <a:prstGeom prst="rect">
            <a:avLst/>
          </a:prstGeom>
          <a:noFill/>
          <a:ln w="9525">
            <a:noFill/>
            <a:miter lim="800000"/>
            <a:headEnd/>
            <a:tailEnd/>
          </a:ln>
          <a:effectLst/>
        </p:spPr>
        <p:txBody>
          <a:bodyPr wrap="none" anchor="ctr">
            <a:spAutoFit/>
          </a:bodyPr>
          <a:lstStyle/>
          <a:p>
            <a:pPr algn="ctr"/>
            <a:r>
              <a:rPr lang="pl-PL" sz="1200" b="0">
                <a:effectLst/>
                <a:cs typeface="Times New Roman" pitchFamily="18" charset="0"/>
              </a:rPr>
              <a:t> </a:t>
            </a:r>
            <a:r>
              <a:rPr lang="pl-PL" sz="1200" b="0">
                <a:effectLst/>
              </a:rPr>
              <a:t>Jeżeli wartość</a:t>
            </a:r>
            <a:r>
              <a:rPr lang="pl-PL" sz="1200" b="0">
                <a:effectLst>
                  <a:outerShdw blurRad="38100" dist="38100" dir="2700000" algn="tl">
                    <a:srgbClr val="C0C0C0"/>
                  </a:outerShdw>
                </a:effectLst>
              </a:rPr>
              <a:t> </a:t>
            </a:r>
            <a:r>
              <a:rPr lang="pl-PL" sz="1200" b="0">
                <a:effectLst/>
                <a:cs typeface="Times New Roman" pitchFamily="18" charset="0"/>
              </a:rPr>
              <a:t>chce się wykorzystać do porównania jakości kilku modeli, </a:t>
            </a:r>
            <a:endParaRPr lang="pl-PL" sz="1200" b="0">
              <a:effectLst/>
            </a:endParaRPr>
          </a:p>
          <a:p>
            <a:pPr algn="ctr"/>
            <a:r>
              <a:rPr lang="pl-PL" sz="1200" b="0">
                <a:effectLst/>
                <a:cs typeface="Times New Roman" pitchFamily="18" charset="0"/>
              </a:rPr>
              <a:t>w których liczba zmiennych objaśniających jest różna.</a:t>
            </a:r>
          </a:p>
        </p:txBody>
      </p:sp>
      <p:sp>
        <p:nvSpPr>
          <p:cNvPr id="12306" name="Rectangle 18"/>
          <p:cNvSpPr>
            <a:spLocks noChangeArrowheads="1"/>
          </p:cNvSpPr>
          <p:nvPr/>
        </p:nvSpPr>
        <p:spPr bwMode="auto">
          <a:xfrm>
            <a:off x="755650" y="4652963"/>
            <a:ext cx="7953375" cy="457200"/>
          </a:xfrm>
          <a:prstGeom prst="rect">
            <a:avLst/>
          </a:prstGeom>
          <a:noFill/>
          <a:ln w="9525">
            <a:noFill/>
            <a:miter lim="800000"/>
            <a:headEnd/>
            <a:tailEnd/>
          </a:ln>
          <a:effectLst/>
        </p:spPr>
        <p:txBody>
          <a:bodyPr wrap="none" anchor="ctr">
            <a:spAutoFit/>
          </a:bodyPr>
          <a:lstStyle/>
          <a:p>
            <a:pPr algn="ctr"/>
            <a:r>
              <a:rPr lang="pl-PL" sz="1200" b="0">
                <a:effectLst/>
              </a:rPr>
              <a:t>Informuje, jakie są przeciętne odchylenia wartości rzeczywistych zmiennej prognozowanej od teoretycznych.</a:t>
            </a:r>
          </a:p>
          <a:p>
            <a:pPr algn="ctr"/>
            <a:r>
              <a:rPr lang="pl-PL" sz="1200" b="0">
                <a:effectLst/>
              </a:rPr>
              <a:t>Im mniejsza jest wartość tym lepsza jakość modelu.</a:t>
            </a:r>
          </a:p>
        </p:txBody>
      </p:sp>
      <p:sp>
        <p:nvSpPr>
          <p:cNvPr id="12307" name="Rectangle 19"/>
          <p:cNvSpPr>
            <a:spLocks noChangeArrowheads="1"/>
          </p:cNvSpPr>
          <p:nvPr/>
        </p:nvSpPr>
        <p:spPr bwMode="auto">
          <a:xfrm>
            <a:off x="611188" y="6092825"/>
            <a:ext cx="7621587" cy="457200"/>
          </a:xfrm>
          <a:prstGeom prst="rect">
            <a:avLst/>
          </a:prstGeom>
          <a:noFill/>
          <a:ln w="9525">
            <a:noFill/>
            <a:miter lim="800000"/>
            <a:headEnd/>
            <a:tailEnd/>
          </a:ln>
          <a:effectLst/>
        </p:spPr>
        <p:txBody>
          <a:bodyPr wrap="none" anchor="ctr">
            <a:spAutoFit/>
          </a:bodyPr>
          <a:lstStyle/>
          <a:p>
            <a:pPr algn="ctr"/>
            <a:r>
              <a:rPr lang="pl-PL" sz="1200" b="0">
                <a:effectLst/>
              </a:rPr>
              <a:t>Informuje, jaką część wartości Y stanowi jej odchylenie standardowe reszt. Jest więc charakterystyką  </a:t>
            </a:r>
          </a:p>
          <a:p>
            <a:pPr algn="ctr"/>
            <a:r>
              <a:rPr lang="pl-PL" sz="1200" b="0">
                <a:effectLst/>
              </a:rPr>
              <a:t>zmienności losowej zmiennej Y. Tym lepszy model im mniejsza wartość w.</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pole tekstowe 7"/>
          <p:cNvSpPr txBox="1">
            <a:spLocks noChangeArrowheads="1"/>
          </p:cNvSpPr>
          <p:nvPr/>
        </p:nvSpPr>
        <p:spPr bwMode="auto">
          <a:xfrm>
            <a:off x="428625" y="285750"/>
            <a:ext cx="7858125" cy="400050"/>
          </a:xfrm>
          <a:prstGeom prst="rect">
            <a:avLst/>
          </a:prstGeom>
          <a:noFill/>
          <a:ln w="9525">
            <a:noFill/>
            <a:miter lim="800000"/>
            <a:headEnd/>
            <a:tailEnd/>
          </a:ln>
        </p:spPr>
        <p:txBody>
          <a:bodyPr>
            <a:spAutoFit/>
          </a:bodyPr>
          <a:lstStyle/>
          <a:p>
            <a:r>
              <a:rPr lang="pl-PL" sz="2000" b="1"/>
              <a:t>7. MODELE NAIWNE </a:t>
            </a:r>
          </a:p>
        </p:txBody>
      </p:sp>
      <p:sp>
        <p:nvSpPr>
          <p:cNvPr id="36867" name="pole tekstowe 2"/>
          <p:cNvSpPr txBox="1">
            <a:spLocks noChangeArrowheads="1"/>
          </p:cNvSpPr>
          <p:nvPr/>
        </p:nvSpPr>
        <p:spPr bwMode="auto">
          <a:xfrm>
            <a:off x="395288" y="998538"/>
            <a:ext cx="8424862" cy="4829175"/>
          </a:xfrm>
          <a:prstGeom prst="rect">
            <a:avLst/>
          </a:prstGeom>
          <a:noFill/>
          <a:ln w="9525">
            <a:noFill/>
            <a:miter lim="800000"/>
            <a:headEnd/>
            <a:tailEnd/>
          </a:ln>
        </p:spPr>
        <p:txBody>
          <a:bodyPr>
            <a:spAutoFit/>
          </a:bodyPr>
          <a:lstStyle/>
          <a:p>
            <a:r>
              <a:rPr lang="pl-PL" sz="1700"/>
              <a:t>Modele te zostały oparte na bardzo prostych przesłankach dotyczących przyszłości, zakładających, że nie wystąpią zmiany w dotychczasowym sposobie oddziaływania czynników określających wartości zmiennej prognozowanej, w wyniku czego prognozowana zmienna będzie kształtowała się na tym samym poziomie, lub wzrośnie albo zmaleje w tym samym stopniu co w ubiegłym okresie. Metoda ta umożliwia konstrukcję prognozy krótkookresowej, na jeden, kolejny okres, czyli na okres t=n+1. Może być stosowana w razie niedużych wahań przypadkowych w szeregu zmiennej prognozowanej. Metody naiwne są proste czyli łatwe do zrozumienia, oraz szybkie i tanie w zastosowaniu.</a:t>
            </a:r>
          </a:p>
          <a:p>
            <a:r>
              <a:rPr lang="pl-PL" sz="1700"/>
              <a:t>Jakość prognoz jest raczej niska, nie dają też możliwości określenia błędów prognoz ex ante. Służą do porównania trafności konstruowanych prognoz z innymi metodami oraz do oceny celowości stosowania innych metod prognozowania.</a:t>
            </a:r>
          </a:p>
          <a:p>
            <a:endParaRPr lang="pl-PL" sz="1700"/>
          </a:p>
          <a:p>
            <a:r>
              <a:rPr lang="pl-PL" sz="1800"/>
              <a:t>Metody naiwne można stosować w przypadku gdy współczynnik zmienności prognozowanej cechy </a:t>
            </a:r>
            <a:r>
              <a:rPr lang="pl-PL" sz="1800">
                <a:solidFill>
                  <a:srgbClr val="CC0066"/>
                </a:solidFill>
              </a:rPr>
              <a:t>nie przekroczy 10%.</a:t>
            </a:r>
          </a:p>
          <a:p>
            <a:endParaRPr lang="pl-PL" sz="1800"/>
          </a:p>
          <a:p>
            <a:r>
              <a:rPr lang="pl-PL" sz="1800"/>
              <a:t>Przyjmuje się, że prognozę można uznać za trafną, </a:t>
            </a:r>
            <a:br>
              <a:rPr lang="pl-PL" sz="1800"/>
            </a:br>
            <a:r>
              <a:rPr lang="pl-PL" sz="1800"/>
              <a:t>jeśli jej błąd </a:t>
            </a:r>
            <a:r>
              <a:rPr lang="pl-PL" sz="1800" i="1"/>
              <a:t>ex post</a:t>
            </a:r>
            <a:r>
              <a:rPr lang="pl-PL" sz="1800"/>
              <a:t> </a:t>
            </a:r>
            <a:r>
              <a:rPr lang="pl-PL" sz="1800">
                <a:solidFill>
                  <a:srgbClr val="CC0066"/>
                </a:solidFill>
              </a:rPr>
              <a:t>nie przekroczy 6%</a:t>
            </a:r>
          </a:p>
        </p:txBody>
      </p:sp>
      <p:sp>
        <p:nvSpPr>
          <p:cNvPr id="4" name="Symbol zastępczy numeru slajdu 3"/>
          <p:cNvSpPr>
            <a:spLocks noGrp="1"/>
          </p:cNvSpPr>
          <p:nvPr>
            <p:ph type="sldNum" sz="quarter" idx="12"/>
          </p:nvPr>
        </p:nvSpPr>
        <p:spPr/>
        <p:txBody>
          <a:bodyPr/>
          <a:lstStyle/>
          <a:p>
            <a:pPr>
              <a:defRPr/>
            </a:pPr>
            <a:fld id="{37541A52-82E6-432D-9263-581C104D5FB4}" type="slidenum">
              <a:rPr lang="pl-PL" smtClean="0"/>
              <a:pPr>
                <a:defRPr/>
              </a:pPr>
              <a:t>19</a:t>
            </a:fld>
            <a:endParaRPr lang="pl-PL"/>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numeru slajdu 3"/>
          <p:cNvSpPr>
            <a:spLocks noGrp="1"/>
          </p:cNvSpPr>
          <p:nvPr>
            <p:ph type="sldNum" sz="quarter" idx="12"/>
          </p:nvPr>
        </p:nvSpPr>
        <p:spPr/>
        <p:txBody>
          <a:bodyPr/>
          <a:lstStyle/>
          <a:p>
            <a:pPr>
              <a:defRPr/>
            </a:pPr>
            <a:fld id="{5002305D-1D1B-409E-8EE4-730472F2B598}" type="slidenum">
              <a:rPr lang="pl-PL"/>
              <a:pPr>
                <a:defRPr/>
              </a:pPr>
              <a:t>2</a:t>
            </a:fld>
            <a:endParaRPr lang="pl-PL"/>
          </a:p>
        </p:txBody>
      </p:sp>
      <p:sp>
        <p:nvSpPr>
          <p:cNvPr id="29699" name="Rectangle 3"/>
          <p:cNvSpPr>
            <a:spLocks noChangeArrowheads="1"/>
          </p:cNvSpPr>
          <p:nvPr/>
        </p:nvSpPr>
        <p:spPr bwMode="auto">
          <a:xfrm>
            <a:off x="1214414" y="1785926"/>
            <a:ext cx="6807229" cy="647700"/>
          </a:xfrm>
          <a:prstGeom prst="rect">
            <a:avLst/>
          </a:prstGeom>
          <a:noFill/>
          <a:ln w="9525">
            <a:noFill/>
            <a:miter lim="800000"/>
            <a:headEnd/>
            <a:tailEnd/>
          </a:ln>
        </p:spPr>
        <p:txBody>
          <a:bodyPr/>
          <a:lstStyle/>
          <a:p>
            <a:pPr algn="ctr">
              <a:spcBef>
                <a:spcPct val="20000"/>
              </a:spcBef>
            </a:pPr>
            <a:r>
              <a:rPr lang="pl-PL" sz="2800" b="1" i="1" dirty="0"/>
              <a:t>Szeregi </a:t>
            </a:r>
            <a:r>
              <a:rPr lang="pl-PL" sz="2800" b="1" i="1" dirty="0" smtClean="0"/>
              <a:t>czasowe – wprowadzenie </a:t>
            </a:r>
            <a:endParaRPr lang="pl-PL" sz="2800" dirty="0"/>
          </a:p>
        </p:txBody>
      </p:sp>
      <p:sp>
        <p:nvSpPr>
          <p:cNvPr id="7" name="Rectangle 3"/>
          <p:cNvSpPr txBox="1">
            <a:spLocks noChangeArrowheads="1"/>
          </p:cNvSpPr>
          <p:nvPr/>
        </p:nvSpPr>
        <p:spPr>
          <a:xfrm>
            <a:off x="428625" y="857250"/>
            <a:ext cx="8143875" cy="676275"/>
          </a:xfrm>
          <a:prstGeom prst="rect">
            <a:avLst/>
          </a:prstGeom>
        </p:spPr>
        <p:txBody>
          <a:bodyPr/>
          <a:lstStyle/>
          <a:p>
            <a:pPr marL="273050" indent="-273050" algn="ctr" eaLnBrk="1" hangingPunct="1">
              <a:spcBef>
                <a:spcPct val="20000"/>
              </a:spcBef>
              <a:buClr>
                <a:srgbClr val="0BD0D9"/>
              </a:buClr>
              <a:buSzPct val="95000"/>
              <a:defRPr/>
            </a:pPr>
            <a:r>
              <a:rPr lang="pl-PL" sz="4400" b="1" dirty="0">
                <a:effectLst>
                  <a:outerShdw blurRad="38100" dist="38100" dir="2700000" algn="tl">
                    <a:srgbClr val="C0C0C0"/>
                  </a:outerShdw>
                </a:effectLst>
              </a:rPr>
              <a:t>WYKŁAD </a:t>
            </a:r>
            <a:r>
              <a:rPr lang="pl-PL" sz="4400" b="1" dirty="0" smtClean="0">
                <a:effectLst>
                  <a:outerShdw blurRad="38100" dist="38100" dir="2700000" algn="tl">
                    <a:srgbClr val="C0C0C0"/>
                  </a:outerShdw>
                </a:effectLst>
              </a:rPr>
              <a:t>V</a:t>
            </a:r>
            <a:endParaRPr lang="pl-PL" sz="4400" b="1" dirty="0">
              <a:effectLst>
                <a:outerShdw blurRad="38100" dist="38100" dir="2700000" algn="tl">
                  <a:srgbClr val="C0C0C0"/>
                </a:outerShdw>
              </a:effectLst>
            </a:endParaRPr>
          </a:p>
        </p:txBody>
      </p:sp>
      <p:sp>
        <p:nvSpPr>
          <p:cNvPr id="29701" name="Text Box 7"/>
          <p:cNvSpPr txBox="1">
            <a:spLocks noChangeArrowheads="1"/>
          </p:cNvSpPr>
          <p:nvPr/>
        </p:nvSpPr>
        <p:spPr bwMode="auto">
          <a:xfrm>
            <a:off x="1060189" y="2571750"/>
            <a:ext cx="6726521" cy="2308324"/>
          </a:xfrm>
          <a:prstGeom prst="rect">
            <a:avLst/>
          </a:prstGeom>
          <a:noFill/>
          <a:ln w="9525">
            <a:noFill/>
            <a:miter lim="800000"/>
            <a:headEnd/>
            <a:tailEnd/>
          </a:ln>
        </p:spPr>
        <p:txBody>
          <a:bodyPr wrap="none">
            <a:spAutoFit/>
          </a:bodyPr>
          <a:lstStyle/>
          <a:p>
            <a:pPr marL="457200" indent="-457200">
              <a:buFontTx/>
              <a:buAutoNum type="arabicPeriod"/>
            </a:pPr>
            <a:r>
              <a:rPr lang="pl-PL" sz="1800" dirty="0"/>
              <a:t>Cechy charakterystyczne szeregów czasowych</a:t>
            </a:r>
          </a:p>
          <a:p>
            <a:pPr marL="457200" indent="-457200">
              <a:buFontTx/>
              <a:buAutoNum type="arabicPeriod"/>
            </a:pPr>
            <a:r>
              <a:rPr lang="pl-PL" sz="1800" dirty="0"/>
              <a:t>Uwagi</a:t>
            </a:r>
          </a:p>
          <a:p>
            <a:pPr marL="457200" indent="-457200">
              <a:buFontTx/>
              <a:buAutoNum type="arabicPeriod"/>
            </a:pPr>
            <a:r>
              <a:rPr lang="pl-PL" sz="1800" dirty="0"/>
              <a:t>Tendencja</a:t>
            </a:r>
          </a:p>
          <a:p>
            <a:pPr marL="457200" indent="-457200">
              <a:buFontTx/>
              <a:buAutoNum type="arabicPeriod"/>
            </a:pPr>
            <a:r>
              <a:rPr lang="pl-PL" sz="1800" dirty="0"/>
              <a:t>Wahania okresowe</a:t>
            </a:r>
          </a:p>
          <a:p>
            <a:pPr marL="457200" indent="-457200">
              <a:buFontTx/>
              <a:buAutoNum type="arabicPeriod"/>
            </a:pPr>
            <a:r>
              <a:rPr lang="pl-PL" sz="1800" dirty="0"/>
              <a:t>Zalety i trudności metod stosowanych do prognozowania </a:t>
            </a:r>
            <a:endParaRPr lang="pl-PL" sz="1800" dirty="0" smtClean="0"/>
          </a:p>
          <a:p>
            <a:pPr marL="457200" indent="-457200"/>
            <a:r>
              <a:rPr lang="pl-PL" sz="1800" dirty="0" smtClean="0"/>
              <a:t>	szeregów </a:t>
            </a:r>
            <a:r>
              <a:rPr lang="pl-PL" sz="1800" dirty="0"/>
              <a:t>czasowych</a:t>
            </a:r>
          </a:p>
          <a:p>
            <a:pPr marL="457200" indent="-457200"/>
            <a:r>
              <a:rPr lang="pl-PL" sz="1800" dirty="0" smtClean="0"/>
              <a:t>6. 	Identyfikacja </a:t>
            </a:r>
            <a:r>
              <a:rPr lang="pl-PL" sz="1800" dirty="0"/>
              <a:t>składowych szeregu </a:t>
            </a:r>
            <a:r>
              <a:rPr lang="pl-PL" sz="1800" dirty="0" smtClean="0"/>
              <a:t>czasowego</a:t>
            </a:r>
          </a:p>
          <a:p>
            <a:pPr marL="457200" indent="-457200"/>
            <a:r>
              <a:rPr lang="pl-PL" sz="1800" dirty="0" smtClean="0"/>
              <a:t>7. 	Modele </a:t>
            </a:r>
            <a:r>
              <a:rPr lang="pl-PL" sz="1800" dirty="0"/>
              <a:t>naiwne (rodzaje) – </a:t>
            </a:r>
            <a:r>
              <a:rPr lang="pl-PL" sz="1800" dirty="0" smtClean="0"/>
              <a:t>przykład</a:t>
            </a:r>
            <a:endParaRPr lang="pl-PL" sz="1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pole tekstowe 7"/>
          <p:cNvSpPr txBox="1">
            <a:spLocks noChangeArrowheads="1"/>
          </p:cNvSpPr>
          <p:nvPr/>
        </p:nvSpPr>
        <p:spPr bwMode="auto">
          <a:xfrm>
            <a:off x="428625" y="285750"/>
            <a:ext cx="7858125" cy="400050"/>
          </a:xfrm>
          <a:prstGeom prst="rect">
            <a:avLst/>
          </a:prstGeom>
          <a:noFill/>
          <a:ln w="9525">
            <a:noFill/>
            <a:miter lim="800000"/>
            <a:headEnd/>
            <a:tailEnd/>
          </a:ln>
        </p:spPr>
        <p:txBody>
          <a:bodyPr>
            <a:spAutoFit/>
          </a:bodyPr>
          <a:lstStyle/>
          <a:p>
            <a:r>
              <a:rPr lang="pl-PL" sz="2000" b="1"/>
              <a:t>7. MODELE NAIWNE -rodzaje</a:t>
            </a:r>
          </a:p>
        </p:txBody>
      </p:sp>
      <p:graphicFrame>
        <p:nvGraphicFramePr>
          <p:cNvPr id="4098" name="Object 6"/>
          <p:cNvGraphicFramePr>
            <a:graphicFrameLocks noChangeAspect="1"/>
          </p:cNvGraphicFramePr>
          <p:nvPr/>
        </p:nvGraphicFramePr>
        <p:xfrm>
          <a:off x="325438" y="1141413"/>
          <a:ext cx="4452937" cy="5411787"/>
        </p:xfrm>
        <a:graphic>
          <a:graphicData uri="http://schemas.openxmlformats.org/presentationml/2006/ole">
            <p:oleObj spid="_x0000_s4098" name="Równanie" r:id="rId3" imgW="1765080" imgH="2145960" progId="Equation.3">
              <p:embed/>
            </p:oleObj>
          </a:graphicData>
        </a:graphic>
      </p:graphicFrame>
      <p:sp>
        <p:nvSpPr>
          <p:cNvPr id="57351" name="Text Box 7"/>
          <p:cNvSpPr txBox="1">
            <a:spLocks noChangeArrowheads="1"/>
          </p:cNvSpPr>
          <p:nvPr/>
        </p:nvSpPr>
        <p:spPr bwMode="auto">
          <a:xfrm>
            <a:off x="3778250" y="1844675"/>
            <a:ext cx="5689600" cy="549275"/>
          </a:xfrm>
          <a:prstGeom prst="rect">
            <a:avLst/>
          </a:prstGeom>
          <a:noFill/>
          <a:ln w="9525">
            <a:noFill/>
            <a:miter lim="800000"/>
            <a:headEnd/>
            <a:tailEnd/>
          </a:ln>
          <a:effectLst/>
        </p:spPr>
        <p:txBody>
          <a:bodyPr>
            <a:spAutoFit/>
          </a:bodyPr>
          <a:lstStyle/>
          <a:p>
            <a:pPr>
              <a:defRPr/>
            </a:pPr>
            <a:r>
              <a:rPr lang="pl-PL" sz="1400" i="1">
                <a:effectLst>
                  <a:outerShdw blurRad="38100" dist="38100" dir="2700000" algn="tl">
                    <a:srgbClr val="C0C0C0"/>
                  </a:outerShdw>
                </a:effectLst>
              </a:rPr>
              <a:t>tendencja rozwojowa</a:t>
            </a:r>
          </a:p>
          <a:p>
            <a:pPr>
              <a:defRPr/>
            </a:pPr>
            <a:r>
              <a:rPr lang="pl-PL" sz="1400"/>
              <a:t>wartość poprzednia powiększona o zaobserwowany przyrost</a:t>
            </a:r>
            <a:r>
              <a:rPr lang="pl-PL"/>
              <a:t> </a:t>
            </a:r>
          </a:p>
        </p:txBody>
      </p:sp>
      <p:sp>
        <p:nvSpPr>
          <p:cNvPr id="57352" name="Text Box 8"/>
          <p:cNvSpPr txBox="1">
            <a:spLocks noChangeArrowheads="1"/>
          </p:cNvSpPr>
          <p:nvPr/>
        </p:nvSpPr>
        <p:spPr bwMode="auto">
          <a:xfrm>
            <a:off x="2770188" y="2492375"/>
            <a:ext cx="5689600" cy="549275"/>
          </a:xfrm>
          <a:prstGeom prst="rect">
            <a:avLst/>
          </a:prstGeom>
          <a:noFill/>
          <a:ln w="9525">
            <a:noFill/>
            <a:miter lim="800000"/>
            <a:headEnd/>
            <a:tailEnd/>
          </a:ln>
          <a:effectLst/>
        </p:spPr>
        <p:txBody>
          <a:bodyPr>
            <a:spAutoFit/>
          </a:bodyPr>
          <a:lstStyle/>
          <a:p>
            <a:pPr>
              <a:defRPr/>
            </a:pPr>
            <a:r>
              <a:rPr lang="pl-PL" sz="1400" i="1">
                <a:effectLst>
                  <a:outerShdw blurRad="38100" dist="38100" dir="2700000" algn="tl">
                    <a:srgbClr val="C0C0C0"/>
                  </a:outerShdw>
                </a:effectLst>
              </a:rPr>
              <a:t>tendencja rozwojowa</a:t>
            </a:r>
          </a:p>
          <a:p>
            <a:pPr>
              <a:defRPr/>
            </a:pPr>
            <a:r>
              <a:rPr lang="pl-PL" sz="1400"/>
              <a:t>wartość poprzednia powiększona o określony procent </a:t>
            </a:r>
            <a:r>
              <a:rPr lang="pl-PL"/>
              <a:t> </a:t>
            </a:r>
          </a:p>
        </p:txBody>
      </p:sp>
      <p:sp>
        <p:nvSpPr>
          <p:cNvPr id="4102" name="Text Box 9"/>
          <p:cNvSpPr txBox="1">
            <a:spLocks noChangeArrowheads="1"/>
          </p:cNvSpPr>
          <p:nvPr/>
        </p:nvSpPr>
        <p:spPr bwMode="auto">
          <a:xfrm>
            <a:off x="2771775" y="3141663"/>
            <a:ext cx="5689600" cy="336550"/>
          </a:xfrm>
          <a:prstGeom prst="rect">
            <a:avLst/>
          </a:prstGeom>
          <a:noFill/>
          <a:ln w="9525">
            <a:noFill/>
            <a:miter lim="800000"/>
            <a:headEnd/>
            <a:tailEnd/>
          </a:ln>
        </p:spPr>
        <p:txBody>
          <a:bodyPr>
            <a:spAutoFit/>
          </a:bodyPr>
          <a:lstStyle/>
          <a:p>
            <a:r>
              <a:rPr lang="pl-PL" sz="1400"/>
              <a:t>wartość poprzednia powiększona jest o pewną stałą </a:t>
            </a:r>
            <a:r>
              <a:rPr lang="pl-PL"/>
              <a:t> </a:t>
            </a:r>
          </a:p>
        </p:txBody>
      </p:sp>
      <p:sp>
        <p:nvSpPr>
          <p:cNvPr id="4103" name="Text Box 10"/>
          <p:cNvSpPr txBox="1">
            <a:spLocks noChangeArrowheads="1"/>
          </p:cNvSpPr>
          <p:nvPr/>
        </p:nvSpPr>
        <p:spPr bwMode="auto">
          <a:xfrm>
            <a:off x="4716463" y="4076700"/>
            <a:ext cx="5689600" cy="549275"/>
          </a:xfrm>
          <a:prstGeom prst="rect">
            <a:avLst/>
          </a:prstGeom>
          <a:noFill/>
          <a:ln w="9525">
            <a:noFill/>
            <a:miter lim="800000"/>
            <a:headEnd/>
            <a:tailEnd/>
          </a:ln>
        </p:spPr>
        <p:txBody>
          <a:bodyPr>
            <a:spAutoFit/>
          </a:bodyPr>
          <a:lstStyle/>
          <a:p>
            <a:r>
              <a:rPr lang="pl-PL" sz="1400"/>
              <a:t>wartość poprzednia powiększona o średni przyrost</a:t>
            </a:r>
          </a:p>
          <a:p>
            <a:r>
              <a:rPr lang="pl-PL" sz="1400"/>
              <a:t>wartości z zmiennej w dostępnym materiale </a:t>
            </a:r>
            <a:r>
              <a:rPr lang="pl-PL"/>
              <a:t> </a:t>
            </a:r>
          </a:p>
        </p:txBody>
      </p:sp>
      <p:sp>
        <p:nvSpPr>
          <p:cNvPr id="4104" name="Text Box 11"/>
          <p:cNvSpPr txBox="1">
            <a:spLocks noChangeArrowheads="1"/>
          </p:cNvSpPr>
          <p:nvPr/>
        </p:nvSpPr>
        <p:spPr bwMode="auto">
          <a:xfrm>
            <a:off x="1979613" y="5013325"/>
            <a:ext cx="5689600" cy="336550"/>
          </a:xfrm>
          <a:prstGeom prst="rect">
            <a:avLst/>
          </a:prstGeom>
          <a:noFill/>
          <a:ln w="9525">
            <a:noFill/>
            <a:miter lim="800000"/>
            <a:headEnd/>
            <a:tailEnd/>
          </a:ln>
        </p:spPr>
        <p:txBody>
          <a:bodyPr>
            <a:spAutoFit/>
          </a:bodyPr>
          <a:lstStyle/>
          <a:p>
            <a:r>
              <a:rPr lang="pl-PL" sz="1400"/>
              <a:t>w przypadku danych kwartalnych </a:t>
            </a:r>
            <a:r>
              <a:rPr lang="pl-PL"/>
              <a:t> </a:t>
            </a:r>
          </a:p>
        </p:txBody>
      </p:sp>
      <p:sp>
        <p:nvSpPr>
          <p:cNvPr id="4105" name="Text Box 12"/>
          <p:cNvSpPr txBox="1">
            <a:spLocks noChangeArrowheads="1"/>
          </p:cNvSpPr>
          <p:nvPr/>
        </p:nvSpPr>
        <p:spPr bwMode="auto">
          <a:xfrm>
            <a:off x="2124075" y="5876925"/>
            <a:ext cx="5689600" cy="336550"/>
          </a:xfrm>
          <a:prstGeom prst="rect">
            <a:avLst/>
          </a:prstGeom>
          <a:noFill/>
          <a:ln w="9525">
            <a:noFill/>
            <a:miter lim="800000"/>
            <a:headEnd/>
            <a:tailEnd/>
          </a:ln>
        </p:spPr>
        <p:txBody>
          <a:bodyPr>
            <a:spAutoFit/>
          </a:bodyPr>
          <a:lstStyle/>
          <a:p>
            <a:r>
              <a:rPr lang="pl-PL" sz="1400"/>
              <a:t>prognoza zweryfikowana odpowiednim wskaźnikiem sezonowości </a:t>
            </a:r>
            <a:r>
              <a:rPr lang="pl-PL"/>
              <a:t> </a:t>
            </a:r>
          </a:p>
        </p:txBody>
      </p:sp>
      <p:sp>
        <p:nvSpPr>
          <p:cNvPr id="10" name="Symbol zastępczy numeru slajdu 9"/>
          <p:cNvSpPr>
            <a:spLocks noGrp="1"/>
          </p:cNvSpPr>
          <p:nvPr>
            <p:ph type="sldNum" sz="quarter" idx="12"/>
          </p:nvPr>
        </p:nvSpPr>
        <p:spPr/>
        <p:txBody>
          <a:bodyPr/>
          <a:lstStyle/>
          <a:p>
            <a:pPr>
              <a:defRPr/>
            </a:pPr>
            <a:fld id="{040B0DAB-42F1-4941-86B2-FA88A037E212}" type="slidenum">
              <a:rPr lang="pl-PL" smtClean="0"/>
              <a:pPr>
                <a:defRPr/>
              </a:pPr>
              <a:t>20</a:t>
            </a:fld>
            <a:endParaRPr lang="pl-PL"/>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pole tekstowe 7"/>
          <p:cNvSpPr txBox="1">
            <a:spLocks noChangeArrowheads="1"/>
          </p:cNvSpPr>
          <p:nvPr/>
        </p:nvSpPr>
        <p:spPr bwMode="auto">
          <a:xfrm>
            <a:off x="428625" y="285750"/>
            <a:ext cx="7858125" cy="400050"/>
          </a:xfrm>
          <a:prstGeom prst="rect">
            <a:avLst/>
          </a:prstGeom>
          <a:noFill/>
          <a:ln w="9525">
            <a:noFill/>
            <a:miter lim="800000"/>
            <a:headEnd/>
            <a:tailEnd/>
          </a:ln>
        </p:spPr>
        <p:txBody>
          <a:bodyPr>
            <a:spAutoFit/>
          </a:bodyPr>
          <a:lstStyle/>
          <a:p>
            <a:r>
              <a:rPr lang="pl-PL" sz="2000" b="1"/>
              <a:t>7. MODELE NAIWNE - przykład</a:t>
            </a:r>
          </a:p>
        </p:txBody>
      </p:sp>
      <p:sp>
        <p:nvSpPr>
          <p:cNvPr id="5128" name="Text Box 5"/>
          <p:cNvSpPr txBox="1">
            <a:spLocks noChangeArrowheads="1"/>
          </p:cNvSpPr>
          <p:nvPr/>
        </p:nvSpPr>
        <p:spPr bwMode="auto">
          <a:xfrm>
            <a:off x="569913" y="1198563"/>
            <a:ext cx="8060220" cy="1384995"/>
          </a:xfrm>
          <a:prstGeom prst="rect">
            <a:avLst/>
          </a:prstGeom>
          <a:noFill/>
          <a:ln w="9525">
            <a:noFill/>
            <a:miter lim="800000"/>
            <a:headEnd/>
            <a:tailEnd/>
          </a:ln>
        </p:spPr>
        <p:txBody>
          <a:bodyPr wrap="none">
            <a:spAutoFit/>
          </a:bodyPr>
          <a:lstStyle/>
          <a:p>
            <a:pPr marL="304800" indent="-304800"/>
            <a:r>
              <a:rPr lang="pl-PL" sz="1400" dirty="0" smtClean="0"/>
              <a:t>Ilość zakładanych lokat w </a:t>
            </a:r>
            <a:r>
              <a:rPr lang="pl-PL" sz="1400" dirty="0" smtClean="0"/>
              <a:t>pewnej </a:t>
            </a:r>
            <a:r>
              <a:rPr lang="pl-PL" sz="1400" dirty="0" smtClean="0"/>
              <a:t>placówce bankowej w </a:t>
            </a:r>
            <a:r>
              <a:rPr lang="pl-PL" sz="1400" dirty="0"/>
              <a:t>kolejnych kwartałach </a:t>
            </a:r>
            <a:r>
              <a:rPr lang="pl-PL" sz="1400" dirty="0" smtClean="0"/>
              <a:t>lat </a:t>
            </a:r>
            <a:r>
              <a:rPr lang="pl-PL" sz="1400" dirty="0" smtClean="0"/>
              <a:t>2007-2009 </a:t>
            </a:r>
            <a:endParaRPr lang="pl-PL" sz="1400" dirty="0" smtClean="0"/>
          </a:p>
          <a:p>
            <a:pPr marL="304800" indent="-304800"/>
            <a:r>
              <a:rPr lang="pl-PL" sz="1400" dirty="0" smtClean="0"/>
              <a:t>przedstawia szereg: 105</a:t>
            </a:r>
            <a:r>
              <a:rPr lang="pl-PL" sz="1400" dirty="0"/>
              <a:t>, 112, 108, 99, 102, 100, 108, 104, 98, 103, 108, 102.</a:t>
            </a:r>
          </a:p>
          <a:p>
            <a:pPr marL="304800" indent="-304800">
              <a:buFontTx/>
              <a:buAutoNum type="arabicParenR"/>
            </a:pPr>
            <a:r>
              <a:rPr lang="pl-PL" sz="1400" dirty="0"/>
              <a:t>Czy w tym przypadku można zastosować metodę naiwną?</a:t>
            </a:r>
          </a:p>
          <a:p>
            <a:pPr marL="304800" indent="-304800">
              <a:buFontTx/>
              <a:buAutoNum type="arabicParenR"/>
            </a:pPr>
            <a:r>
              <a:rPr lang="pl-PL" sz="1400" dirty="0"/>
              <a:t>Wyznaczyć prognozę </a:t>
            </a:r>
            <a:r>
              <a:rPr lang="pl-PL" sz="1400" dirty="0" smtClean="0"/>
              <a:t> ilości założonych lokat na </a:t>
            </a:r>
            <a:r>
              <a:rPr lang="pl-PL" sz="1400" dirty="0"/>
              <a:t>pierwszy kwartał </a:t>
            </a:r>
            <a:r>
              <a:rPr lang="pl-PL" sz="1400" dirty="0" smtClean="0"/>
              <a:t>2010 </a:t>
            </a:r>
            <a:r>
              <a:rPr lang="pl-PL" sz="1400" dirty="0"/>
              <a:t>roku.</a:t>
            </a:r>
          </a:p>
          <a:p>
            <a:pPr marL="304800" indent="-304800">
              <a:buFontTx/>
              <a:buAutoNum type="arabicParenR"/>
            </a:pPr>
            <a:r>
              <a:rPr lang="pl-PL" sz="1400" dirty="0"/>
              <a:t>Ocenić trafność prognozy jeśli wiadomo, że rzeczywista wielkość w tym okresie</a:t>
            </a:r>
          </a:p>
          <a:p>
            <a:pPr marL="304800" indent="-304800"/>
            <a:r>
              <a:rPr lang="pl-PL" sz="1400" dirty="0"/>
              <a:t>	wyniosła </a:t>
            </a:r>
            <a:r>
              <a:rPr lang="pl-PL" sz="1400" dirty="0" smtClean="0"/>
              <a:t>107 osób</a:t>
            </a:r>
            <a:r>
              <a:rPr lang="pl-PL" sz="1400" dirty="0" smtClean="0"/>
              <a:t>.</a:t>
            </a:r>
            <a:endParaRPr lang="pl-PL" sz="1400" dirty="0"/>
          </a:p>
        </p:txBody>
      </p:sp>
      <p:graphicFrame>
        <p:nvGraphicFramePr>
          <p:cNvPr id="5122" name="Object 6"/>
          <p:cNvGraphicFramePr>
            <a:graphicFrameLocks noChangeAspect="1"/>
          </p:cNvGraphicFramePr>
          <p:nvPr/>
        </p:nvGraphicFramePr>
        <p:xfrm>
          <a:off x="539750" y="2997200"/>
          <a:ext cx="3043238" cy="2282825"/>
        </p:xfrm>
        <a:graphic>
          <a:graphicData uri="http://schemas.openxmlformats.org/presentationml/2006/ole">
            <p:oleObj spid="_x0000_s5122" name="Graph" r:id="rId3" imgW="5943600" imgH="4457880" progId="STATISTICA.Graph">
              <p:embed/>
            </p:oleObj>
          </a:graphicData>
        </a:graphic>
      </p:graphicFrame>
      <p:sp>
        <p:nvSpPr>
          <p:cNvPr id="5129" name="Text Box 7"/>
          <p:cNvSpPr txBox="1">
            <a:spLocks noChangeArrowheads="1"/>
          </p:cNvSpPr>
          <p:nvPr/>
        </p:nvSpPr>
        <p:spPr bwMode="auto">
          <a:xfrm>
            <a:off x="468313" y="5446713"/>
            <a:ext cx="3144837" cy="304800"/>
          </a:xfrm>
          <a:prstGeom prst="rect">
            <a:avLst/>
          </a:prstGeom>
          <a:noFill/>
          <a:ln w="9525">
            <a:noFill/>
            <a:miter lim="800000"/>
            <a:headEnd/>
            <a:tailEnd/>
          </a:ln>
        </p:spPr>
        <p:txBody>
          <a:bodyPr wrap="none">
            <a:spAutoFit/>
          </a:bodyPr>
          <a:lstStyle/>
          <a:p>
            <a:r>
              <a:rPr lang="pl-PL" sz="1400"/>
              <a:t>stały poziom + wahania przypadkowe</a:t>
            </a:r>
          </a:p>
        </p:txBody>
      </p:sp>
      <p:sp>
        <p:nvSpPr>
          <p:cNvPr id="5130" name="Text Box 8"/>
          <p:cNvSpPr txBox="1">
            <a:spLocks noChangeArrowheads="1"/>
          </p:cNvSpPr>
          <p:nvPr/>
        </p:nvSpPr>
        <p:spPr bwMode="auto">
          <a:xfrm>
            <a:off x="4479925" y="3117850"/>
            <a:ext cx="184150" cy="336550"/>
          </a:xfrm>
          <a:prstGeom prst="rect">
            <a:avLst/>
          </a:prstGeom>
          <a:noFill/>
          <a:ln w="9525">
            <a:noFill/>
            <a:miter lim="800000"/>
            <a:headEnd/>
            <a:tailEnd/>
          </a:ln>
        </p:spPr>
        <p:txBody>
          <a:bodyPr wrap="none">
            <a:spAutoFit/>
          </a:bodyPr>
          <a:lstStyle/>
          <a:p>
            <a:endParaRPr lang="pl-PL"/>
          </a:p>
        </p:txBody>
      </p:sp>
      <p:graphicFrame>
        <p:nvGraphicFramePr>
          <p:cNvPr id="5123" name="Object 9"/>
          <p:cNvGraphicFramePr>
            <a:graphicFrameLocks noChangeAspect="1"/>
          </p:cNvGraphicFramePr>
          <p:nvPr/>
        </p:nvGraphicFramePr>
        <p:xfrm>
          <a:off x="3924300" y="2852738"/>
          <a:ext cx="3240088" cy="587375"/>
        </p:xfrm>
        <a:graphic>
          <a:graphicData uri="http://schemas.openxmlformats.org/presentationml/2006/ole">
            <p:oleObj spid="_x0000_s5123" name="Równanie" r:id="rId4" imgW="2311200" imgH="419040" progId="Equation.3">
              <p:embed/>
            </p:oleObj>
          </a:graphicData>
        </a:graphic>
      </p:graphicFrame>
      <p:graphicFrame>
        <p:nvGraphicFramePr>
          <p:cNvPr id="5124" name="Object 10"/>
          <p:cNvGraphicFramePr>
            <a:graphicFrameLocks noChangeAspect="1"/>
          </p:cNvGraphicFramePr>
          <p:nvPr/>
        </p:nvGraphicFramePr>
        <p:xfrm>
          <a:off x="7667625" y="2852738"/>
          <a:ext cx="1036638" cy="654050"/>
        </p:xfrm>
        <a:graphic>
          <a:graphicData uri="http://schemas.openxmlformats.org/presentationml/2006/ole">
            <p:oleObj spid="_x0000_s5124" name="Równanie" r:id="rId5" imgW="685800" imgH="431640" progId="Equation.3">
              <p:embed/>
            </p:oleObj>
          </a:graphicData>
        </a:graphic>
      </p:graphicFrame>
      <p:graphicFrame>
        <p:nvGraphicFramePr>
          <p:cNvPr id="5125" name="Object 11"/>
          <p:cNvGraphicFramePr>
            <a:graphicFrameLocks noChangeAspect="1"/>
          </p:cNvGraphicFramePr>
          <p:nvPr/>
        </p:nvGraphicFramePr>
        <p:xfrm>
          <a:off x="4195763" y="3789363"/>
          <a:ext cx="1831975" cy="725487"/>
        </p:xfrm>
        <a:graphic>
          <a:graphicData uri="http://schemas.openxmlformats.org/presentationml/2006/ole">
            <p:oleObj spid="_x0000_s5125" name="Równanie" r:id="rId6" imgW="1218960" imgH="482400" progId="Equation.3">
              <p:embed/>
            </p:oleObj>
          </a:graphicData>
        </a:graphic>
      </p:graphicFrame>
      <p:graphicFrame>
        <p:nvGraphicFramePr>
          <p:cNvPr id="5126" name="Object 12"/>
          <p:cNvGraphicFramePr>
            <a:graphicFrameLocks noChangeAspect="1"/>
          </p:cNvGraphicFramePr>
          <p:nvPr/>
        </p:nvGraphicFramePr>
        <p:xfrm>
          <a:off x="6370638" y="5084763"/>
          <a:ext cx="2305050" cy="1119187"/>
        </p:xfrm>
        <a:graphic>
          <a:graphicData uri="http://schemas.openxmlformats.org/presentationml/2006/ole">
            <p:oleObj spid="_x0000_s5126" name="Równanie" r:id="rId7" imgW="1777680" imgH="863280" progId="Equation.3">
              <p:embed/>
            </p:oleObj>
          </a:graphicData>
        </a:graphic>
      </p:graphicFrame>
      <p:sp>
        <p:nvSpPr>
          <p:cNvPr id="5131" name="Text Box 13"/>
          <p:cNvSpPr txBox="1">
            <a:spLocks noChangeArrowheads="1"/>
          </p:cNvSpPr>
          <p:nvPr/>
        </p:nvSpPr>
        <p:spPr bwMode="auto">
          <a:xfrm>
            <a:off x="4500563" y="5516563"/>
            <a:ext cx="1663700" cy="336550"/>
          </a:xfrm>
          <a:prstGeom prst="rect">
            <a:avLst/>
          </a:prstGeom>
          <a:noFill/>
          <a:ln w="9525">
            <a:noFill/>
            <a:miter lim="800000"/>
            <a:headEnd/>
            <a:tailEnd/>
          </a:ln>
        </p:spPr>
        <p:txBody>
          <a:bodyPr wrap="none">
            <a:spAutoFit/>
          </a:bodyPr>
          <a:lstStyle/>
          <a:p>
            <a:r>
              <a:rPr lang="pl-PL"/>
              <a:t>BŁĄD EX POST</a:t>
            </a:r>
          </a:p>
        </p:txBody>
      </p:sp>
      <p:sp>
        <p:nvSpPr>
          <p:cNvPr id="12" name="Symbol zastępczy numeru slajdu 11"/>
          <p:cNvSpPr>
            <a:spLocks noGrp="1"/>
          </p:cNvSpPr>
          <p:nvPr>
            <p:ph type="sldNum" sz="quarter" idx="12"/>
          </p:nvPr>
        </p:nvSpPr>
        <p:spPr/>
        <p:txBody>
          <a:bodyPr/>
          <a:lstStyle/>
          <a:p>
            <a:pPr>
              <a:defRPr/>
            </a:pPr>
            <a:fld id="{040B0DAB-42F1-4941-86B2-FA88A037E212}" type="slidenum">
              <a:rPr lang="pl-PL" smtClean="0"/>
              <a:pPr>
                <a:defRPr/>
              </a:pPr>
              <a:t>21</a:t>
            </a:fld>
            <a:endParaRPr lang="pl-PL"/>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1"/>
          <p:cNvSpPr>
            <a:spLocks noGrp="1"/>
          </p:cNvSpPr>
          <p:nvPr>
            <p:ph type="sldNum" sz="quarter" idx="12"/>
          </p:nvPr>
        </p:nvSpPr>
        <p:spPr/>
        <p:txBody>
          <a:bodyPr/>
          <a:lstStyle/>
          <a:p>
            <a:pPr>
              <a:defRPr/>
            </a:pPr>
            <a:fld id="{040B0DAB-42F1-4941-86B2-FA88A037E212}" type="slidenum">
              <a:rPr lang="pl-PL" smtClean="0"/>
              <a:pPr>
                <a:defRPr/>
              </a:pPr>
              <a:t>22</a:t>
            </a:fld>
            <a:endParaRPr lang="pl-PL"/>
          </a:p>
        </p:txBody>
      </p:sp>
      <p:sp>
        <p:nvSpPr>
          <p:cNvPr id="3" name="pole tekstowe 7"/>
          <p:cNvSpPr txBox="1">
            <a:spLocks noChangeArrowheads="1"/>
          </p:cNvSpPr>
          <p:nvPr/>
        </p:nvSpPr>
        <p:spPr bwMode="auto">
          <a:xfrm>
            <a:off x="428625" y="285750"/>
            <a:ext cx="7858125" cy="400110"/>
          </a:xfrm>
          <a:prstGeom prst="rect">
            <a:avLst/>
          </a:prstGeom>
          <a:noFill/>
          <a:ln w="9525">
            <a:noFill/>
            <a:miter lim="800000"/>
            <a:headEnd/>
            <a:tailEnd/>
          </a:ln>
        </p:spPr>
        <p:txBody>
          <a:bodyPr>
            <a:spAutoFit/>
          </a:bodyPr>
          <a:lstStyle/>
          <a:p>
            <a:r>
              <a:rPr lang="pl-PL" sz="2000" b="1" dirty="0"/>
              <a:t>7</a:t>
            </a:r>
            <a:r>
              <a:rPr lang="pl-PL" sz="2000" b="1" dirty="0" smtClean="0"/>
              <a:t>. </a:t>
            </a:r>
            <a:r>
              <a:rPr lang="pl-PL" sz="2000" b="1" dirty="0"/>
              <a:t>MODELE </a:t>
            </a:r>
            <a:r>
              <a:rPr lang="pl-PL" sz="2000" b="1" dirty="0" smtClean="0"/>
              <a:t>NAIWNE– przykład - </a:t>
            </a:r>
            <a:r>
              <a:rPr lang="pl-PL" sz="2000" b="1" dirty="0" smtClean="0">
                <a:solidFill>
                  <a:srgbClr val="7030A0"/>
                </a:solidFill>
              </a:rPr>
              <a:t>do rozwiązania</a:t>
            </a:r>
            <a:endParaRPr lang="pl-PL" sz="2000" b="1" dirty="0">
              <a:solidFill>
                <a:srgbClr val="7030A0"/>
              </a:solidFill>
            </a:endParaRPr>
          </a:p>
        </p:txBody>
      </p:sp>
      <p:sp>
        <p:nvSpPr>
          <p:cNvPr id="4" name="pole tekstowe 3"/>
          <p:cNvSpPr txBox="1"/>
          <p:nvPr/>
        </p:nvSpPr>
        <p:spPr>
          <a:xfrm>
            <a:off x="642910" y="1285860"/>
            <a:ext cx="8502649" cy="1815882"/>
          </a:xfrm>
          <a:prstGeom prst="rect">
            <a:avLst/>
          </a:prstGeom>
          <a:noFill/>
        </p:spPr>
        <p:txBody>
          <a:bodyPr wrap="none" rtlCol="0">
            <a:spAutoFit/>
          </a:bodyPr>
          <a:lstStyle/>
          <a:p>
            <a:r>
              <a:rPr lang="pl-PL" dirty="0" smtClean="0"/>
              <a:t>W pewnym </a:t>
            </a:r>
            <a:r>
              <a:rPr lang="pl-PL" dirty="0" smtClean="0"/>
              <a:t>przedsiębiorstwie liczbę </a:t>
            </a:r>
            <a:r>
              <a:rPr lang="pl-PL" dirty="0" smtClean="0"/>
              <a:t>kursów wykonanych p</a:t>
            </a:r>
            <a:r>
              <a:rPr lang="pl-PL" dirty="0" smtClean="0"/>
              <a:t>rzez kierowców w ciągu roku  </a:t>
            </a:r>
            <a:endParaRPr lang="pl-PL" dirty="0" smtClean="0"/>
          </a:p>
          <a:p>
            <a:r>
              <a:rPr lang="pl-PL" dirty="0" smtClean="0"/>
              <a:t>w ujęciu miesięcznym przedstawia szereg:</a:t>
            </a:r>
          </a:p>
          <a:p>
            <a:r>
              <a:rPr lang="pl-PL" dirty="0" smtClean="0"/>
              <a:t>720,710,704,699,732,715,713,724,696,699,703,705.</a:t>
            </a:r>
          </a:p>
          <a:p>
            <a:pPr marL="304800" indent="-304800">
              <a:buFontTx/>
              <a:buAutoNum type="arabicParenR"/>
            </a:pPr>
            <a:r>
              <a:rPr lang="pl-PL" dirty="0" smtClean="0"/>
              <a:t>Czy w tym przypadku można zastosować metodę naiwną?</a:t>
            </a:r>
          </a:p>
          <a:p>
            <a:pPr marL="304800" indent="-304800">
              <a:buFontTx/>
              <a:buAutoNum type="arabicParenR"/>
            </a:pPr>
            <a:r>
              <a:rPr lang="pl-PL" dirty="0" smtClean="0"/>
              <a:t>Wyznaczyć prognozę </a:t>
            </a:r>
            <a:r>
              <a:rPr lang="pl-PL" dirty="0" smtClean="0"/>
              <a:t>ilości kursów na </a:t>
            </a:r>
            <a:r>
              <a:rPr lang="pl-PL" dirty="0" smtClean="0"/>
              <a:t>kolejny okres.</a:t>
            </a:r>
          </a:p>
          <a:p>
            <a:pPr marL="304800" indent="-304800">
              <a:buFontTx/>
              <a:buAutoNum type="arabicParenR"/>
            </a:pPr>
            <a:r>
              <a:rPr lang="pl-PL" dirty="0" smtClean="0"/>
              <a:t>Ocenić trafność prognozy jeśli wiadomo, że rzeczywista wielkość w tym okresie</a:t>
            </a:r>
          </a:p>
          <a:p>
            <a:pPr marL="304800" indent="-304800"/>
            <a:r>
              <a:rPr lang="pl-PL" dirty="0" smtClean="0"/>
              <a:t>	wyniosła  700 </a:t>
            </a:r>
            <a:r>
              <a:rPr lang="pl-PL" dirty="0" smtClean="0"/>
              <a:t>kursów.</a:t>
            </a:r>
            <a:endParaRPr lang="pl-PL" dirty="0"/>
          </a:p>
        </p:txBody>
      </p:sp>
      <p:graphicFrame>
        <p:nvGraphicFramePr>
          <p:cNvPr id="105475" name="Object 2"/>
          <p:cNvGraphicFramePr>
            <a:graphicFrameLocks noChangeAspect="1"/>
          </p:cNvGraphicFramePr>
          <p:nvPr/>
        </p:nvGraphicFramePr>
        <p:xfrm>
          <a:off x="785786" y="4214818"/>
          <a:ext cx="1337200" cy="735017"/>
        </p:xfrm>
        <a:graphic>
          <a:graphicData uri="http://schemas.openxmlformats.org/presentationml/2006/ole">
            <p:oleObj spid="_x0000_s105475" name="Równanie" r:id="rId3" imgW="393480" imgH="215640" progId="Equation.3">
              <p:embed/>
            </p:oleObj>
          </a:graphicData>
        </a:graphic>
      </p:graphicFrame>
      <p:graphicFrame>
        <p:nvGraphicFramePr>
          <p:cNvPr id="7" name="Object 2"/>
          <p:cNvGraphicFramePr>
            <a:graphicFrameLocks noChangeAspect="1"/>
          </p:cNvGraphicFramePr>
          <p:nvPr/>
        </p:nvGraphicFramePr>
        <p:xfrm>
          <a:off x="714348" y="5143512"/>
          <a:ext cx="1422400" cy="822325"/>
        </p:xfrm>
        <a:graphic>
          <a:graphicData uri="http://schemas.openxmlformats.org/presentationml/2006/ole">
            <p:oleObj spid="_x0000_s105476" name="Równanie" r:id="rId4" imgW="419040" imgH="241200" progId="Equation.3">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pole tekstowe 7"/>
          <p:cNvSpPr txBox="1">
            <a:spLocks noChangeArrowheads="1"/>
          </p:cNvSpPr>
          <p:nvPr/>
        </p:nvSpPr>
        <p:spPr bwMode="auto">
          <a:xfrm>
            <a:off x="428625" y="285750"/>
            <a:ext cx="7858125" cy="396875"/>
          </a:xfrm>
          <a:prstGeom prst="rect">
            <a:avLst/>
          </a:prstGeom>
          <a:noFill/>
          <a:ln w="9525">
            <a:noFill/>
            <a:miter lim="800000"/>
            <a:headEnd/>
            <a:tailEnd/>
          </a:ln>
        </p:spPr>
        <p:txBody>
          <a:bodyPr>
            <a:spAutoFit/>
          </a:bodyPr>
          <a:lstStyle/>
          <a:p>
            <a:r>
              <a:rPr lang="pl-PL" sz="2000" b="1">
                <a:latin typeface="Arial" charset="0"/>
              </a:rPr>
              <a:t>1</a:t>
            </a:r>
            <a:r>
              <a:rPr lang="pl-PL" sz="2000" b="1"/>
              <a:t>. CECHY CHARAKTERYSTYCZNE SZEREGU CZASOWEGO</a:t>
            </a:r>
          </a:p>
        </p:txBody>
      </p:sp>
      <p:sp>
        <p:nvSpPr>
          <p:cNvPr id="10249" name="Text Box 9"/>
          <p:cNvSpPr txBox="1">
            <a:spLocks noChangeArrowheads="1"/>
          </p:cNvSpPr>
          <p:nvPr/>
        </p:nvSpPr>
        <p:spPr bwMode="auto">
          <a:xfrm>
            <a:off x="487363" y="1317625"/>
            <a:ext cx="6748462" cy="825500"/>
          </a:xfrm>
          <a:prstGeom prst="rect">
            <a:avLst/>
          </a:prstGeom>
          <a:noFill/>
          <a:ln w="9525">
            <a:noFill/>
            <a:miter lim="800000"/>
            <a:headEnd/>
            <a:tailEnd/>
          </a:ln>
          <a:effectLst/>
        </p:spPr>
        <p:txBody>
          <a:bodyPr wrap="none">
            <a:spAutoFit/>
          </a:bodyPr>
          <a:lstStyle/>
          <a:p>
            <a:pPr>
              <a:defRPr/>
            </a:pPr>
            <a:r>
              <a:rPr lang="pl-PL">
                <a:effectLst>
                  <a:outerShdw blurRad="38100" dist="38100" dir="2700000" algn="tl">
                    <a:srgbClr val="C0C0C0"/>
                  </a:outerShdw>
                </a:effectLst>
              </a:rPr>
              <a:t>SZEREG CZASOWY</a:t>
            </a:r>
            <a:r>
              <a:rPr lang="pl-PL"/>
              <a:t> </a:t>
            </a:r>
          </a:p>
          <a:p>
            <a:pPr>
              <a:defRPr/>
            </a:pPr>
            <a:r>
              <a:rPr lang="pl-PL"/>
              <a:t>jest zbiorem obserwacji zmiennej, uporządkowanych względem czasu.</a:t>
            </a:r>
          </a:p>
          <a:p>
            <a:pPr>
              <a:defRPr/>
            </a:pPr>
            <a:r>
              <a:rPr lang="pl-PL"/>
              <a:t>(dni, tygodnie, miesiące, kwartały, lata)</a:t>
            </a:r>
          </a:p>
        </p:txBody>
      </p:sp>
      <p:sp>
        <p:nvSpPr>
          <p:cNvPr id="30724" name="Text Box 10"/>
          <p:cNvSpPr txBox="1">
            <a:spLocks noChangeArrowheads="1"/>
          </p:cNvSpPr>
          <p:nvPr/>
        </p:nvSpPr>
        <p:spPr bwMode="auto">
          <a:xfrm>
            <a:off x="7261225" y="1582738"/>
            <a:ext cx="1439863" cy="336550"/>
          </a:xfrm>
          <a:prstGeom prst="rect">
            <a:avLst/>
          </a:prstGeom>
          <a:noFill/>
          <a:ln w="9525">
            <a:noFill/>
            <a:miter lim="800000"/>
            <a:headEnd/>
            <a:tailEnd/>
          </a:ln>
        </p:spPr>
        <p:txBody>
          <a:bodyPr>
            <a:spAutoFit/>
          </a:bodyPr>
          <a:lstStyle/>
          <a:p>
            <a:r>
              <a:rPr lang="pl-PL"/>
              <a:t>Z</a:t>
            </a:r>
            <a:r>
              <a:rPr lang="pl-PL" baseline="-25000"/>
              <a:t>t </a:t>
            </a:r>
            <a:r>
              <a:rPr lang="pl-PL"/>
              <a:t>= Z</a:t>
            </a:r>
            <a:r>
              <a:rPr lang="pl-PL" baseline="-25000"/>
              <a:t>t-1 </a:t>
            </a:r>
            <a:r>
              <a:rPr lang="pl-PL"/>
              <a:t>+ </a:t>
            </a:r>
            <a:r>
              <a:rPr lang="el-GR"/>
              <a:t>α</a:t>
            </a:r>
            <a:r>
              <a:rPr lang="pl-PL" baseline="-25000"/>
              <a:t>t</a:t>
            </a:r>
            <a:endParaRPr lang="el-GR"/>
          </a:p>
        </p:txBody>
      </p:sp>
      <p:sp>
        <p:nvSpPr>
          <p:cNvPr id="30725" name="Text Box 38"/>
          <p:cNvSpPr txBox="1">
            <a:spLocks noChangeArrowheads="1"/>
          </p:cNvSpPr>
          <p:nvPr/>
        </p:nvSpPr>
        <p:spPr bwMode="auto">
          <a:xfrm>
            <a:off x="3708400" y="2349500"/>
            <a:ext cx="2101850" cy="336550"/>
          </a:xfrm>
          <a:prstGeom prst="rect">
            <a:avLst/>
          </a:prstGeom>
          <a:noFill/>
          <a:ln w="9525">
            <a:noFill/>
            <a:miter lim="800000"/>
            <a:headEnd/>
            <a:tailEnd/>
          </a:ln>
        </p:spPr>
        <p:txBody>
          <a:bodyPr wrap="none">
            <a:spAutoFit/>
          </a:bodyPr>
          <a:lstStyle/>
          <a:p>
            <a:r>
              <a:rPr lang="pl-PL"/>
              <a:t>SZEREG CZASOWY</a:t>
            </a:r>
          </a:p>
        </p:txBody>
      </p:sp>
      <p:sp>
        <p:nvSpPr>
          <p:cNvPr id="30726" name="Text Box 39"/>
          <p:cNvSpPr txBox="1">
            <a:spLocks noChangeArrowheads="1"/>
          </p:cNvSpPr>
          <p:nvPr/>
        </p:nvSpPr>
        <p:spPr bwMode="auto">
          <a:xfrm>
            <a:off x="5795963" y="3213100"/>
            <a:ext cx="2990850" cy="1069975"/>
          </a:xfrm>
          <a:prstGeom prst="rect">
            <a:avLst/>
          </a:prstGeom>
          <a:noFill/>
          <a:ln w="9525">
            <a:noFill/>
            <a:miter lim="800000"/>
            <a:headEnd/>
            <a:tailEnd/>
          </a:ln>
        </p:spPr>
        <p:txBody>
          <a:bodyPr wrap="none">
            <a:spAutoFit/>
          </a:bodyPr>
          <a:lstStyle/>
          <a:p>
            <a:pPr algn="ctr"/>
            <a:r>
              <a:rPr lang="pl-PL"/>
              <a:t>SKŁADOWA PRZYPADKOWA</a:t>
            </a:r>
          </a:p>
          <a:p>
            <a:pPr algn="ctr"/>
            <a:r>
              <a:rPr lang="pl-PL"/>
              <a:t>składnik przypadkowy</a:t>
            </a:r>
          </a:p>
          <a:p>
            <a:pPr algn="ctr"/>
            <a:r>
              <a:rPr lang="pl-PL"/>
              <a:t>wahania przypadkowe</a:t>
            </a:r>
          </a:p>
          <a:p>
            <a:pPr algn="ctr"/>
            <a:r>
              <a:rPr lang="pl-PL"/>
              <a:t>biały szum</a:t>
            </a:r>
          </a:p>
        </p:txBody>
      </p:sp>
      <p:sp>
        <p:nvSpPr>
          <p:cNvPr id="30727" name="Text Box 40"/>
          <p:cNvSpPr txBox="1">
            <a:spLocks noChangeArrowheads="1"/>
          </p:cNvSpPr>
          <p:nvPr/>
        </p:nvSpPr>
        <p:spPr bwMode="auto">
          <a:xfrm>
            <a:off x="3419475" y="4005263"/>
            <a:ext cx="1331913" cy="336550"/>
          </a:xfrm>
          <a:prstGeom prst="rect">
            <a:avLst/>
          </a:prstGeom>
          <a:noFill/>
          <a:ln w="9525">
            <a:noFill/>
            <a:miter lim="800000"/>
            <a:headEnd/>
            <a:tailEnd/>
          </a:ln>
        </p:spPr>
        <p:txBody>
          <a:bodyPr wrap="none">
            <a:spAutoFit/>
          </a:bodyPr>
          <a:lstStyle/>
          <a:p>
            <a:r>
              <a:rPr lang="pl-PL"/>
              <a:t>WAHANIA </a:t>
            </a:r>
          </a:p>
        </p:txBody>
      </p:sp>
      <p:sp>
        <p:nvSpPr>
          <p:cNvPr id="30728" name="Text Box 41"/>
          <p:cNvSpPr txBox="1">
            <a:spLocks noChangeArrowheads="1"/>
          </p:cNvSpPr>
          <p:nvPr/>
        </p:nvSpPr>
        <p:spPr bwMode="auto">
          <a:xfrm>
            <a:off x="539750" y="4652963"/>
            <a:ext cx="1627188" cy="336550"/>
          </a:xfrm>
          <a:prstGeom prst="rect">
            <a:avLst/>
          </a:prstGeom>
          <a:noFill/>
          <a:ln w="9525">
            <a:noFill/>
            <a:miter lim="800000"/>
            <a:headEnd/>
            <a:tailEnd/>
          </a:ln>
        </p:spPr>
        <p:txBody>
          <a:bodyPr wrap="none">
            <a:spAutoFit/>
          </a:bodyPr>
          <a:lstStyle/>
          <a:p>
            <a:r>
              <a:rPr lang="pl-PL"/>
              <a:t>WZROSTOWA</a:t>
            </a:r>
          </a:p>
        </p:txBody>
      </p:sp>
      <p:sp>
        <p:nvSpPr>
          <p:cNvPr id="30729" name="Text Box 42"/>
          <p:cNvSpPr txBox="1">
            <a:spLocks noChangeArrowheads="1"/>
          </p:cNvSpPr>
          <p:nvPr/>
        </p:nvSpPr>
        <p:spPr bwMode="auto">
          <a:xfrm>
            <a:off x="358775" y="4005263"/>
            <a:ext cx="1452563" cy="336550"/>
          </a:xfrm>
          <a:prstGeom prst="rect">
            <a:avLst/>
          </a:prstGeom>
          <a:noFill/>
          <a:ln w="9525">
            <a:noFill/>
            <a:miter lim="800000"/>
            <a:headEnd/>
            <a:tailEnd/>
          </a:ln>
        </p:spPr>
        <p:txBody>
          <a:bodyPr wrap="none">
            <a:spAutoFit/>
          </a:bodyPr>
          <a:lstStyle/>
          <a:p>
            <a:r>
              <a:rPr lang="pl-PL"/>
              <a:t>TENDENCJA</a:t>
            </a:r>
          </a:p>
        </p:txBody>
      </p:sp>
      <p:sp>
        <p:nvSpPr>
          <p:cNvPr id="30730" name="Text Box 43"/>
          <p:cNvSpPr txBox="1">
            <a:spLocks noChangeArrowheads="1"/>
          </p:cNvSpPr>
          <p:nvPr/>
        </p:nvSpPr>
        <p:spPr bwMode="auto">
          <a:xfrm>
            <a:off x="755650" y="3213100"/>
            <a:ext cx="3286125" cy="336550"/>
          </a:xfrm>
          <a:prstGeom prst="rect">
            <a:avLst/>
          </a:prstGeom>
          <a:noFill/>
          <a:ln w="9525">
            <a:noFill/>
            <a:miter lim="800000"/>
            <a:headEnd/>
            <a:tailEnd/>
          </a:ln>
        </p:spPr>
        <p:txBody>
          <a:bodyPr wrap="none">
            <a:spAutoFit/>
          </a:bodyPr>
          <a:lstStyle/>
          <a:p>
            <a:r>
              <a:rPr lang="pl-PL"/>
              <a:t>SKŁADOWA SYSTEMATYCZNA</a:t>
            </a:r>
          </a:p>
        </p:txBody>
      </p:sp>
      <p:sp>
        <p:nvSpPr>
          <p:cNvPr id="30731" name="Text Box 44"/>
          <p:cNvSpPr txBox="1">
            <a:spLocks noChangeArrowheads="1"/>
          </p:cNvSpPr>
          <p:nvPr/>
        </p:nvSpPr>
        <p:spPr bwMode="auto">
          <a:xfrm>
            <a:off x="534988" y="5229225"/>
            <a:ext cx="1373187" cy="336550"/>
          </a:xfrm>
          <a:prstGeom prst="rect">
            <a:avLst/>
          </a:prstGeom>
          <a:noFill/>
          <a:ln w="9525">
            <a:noFill/>
            <a:miter lim="800000"/>
            <a:headEnd/>
            <a:tailEnd/>
          </a:ln>
        </p:spPr>
        <p:txBody>
          <a:bodyPr wrap="none">
            <a:spAutoFit/>
          </a:bodyPr>
          <a:lstStyle/>
          <a:p>
            <a:r>
              <a:rPr lang="pl-PL"/>
              <a:t>SPADKOWA</a:t>
            </a:r>
          </a:p>
        </p:txBody>
      </p:sp>
      <p:sp>
        <p:nvSpPr>
          <p:cNvPr id="30732" name="Text Box 45"/>
          <p:cNvSpPr txBox="1">
            <a:spLocks noChangeArrowheads="1"/>
          </p:cNvSpPr>
          <p:nvPr/>
        </p:nvSpPr>
        <p:spPr bwMode="auto">
          <a:xfrm>
            <a:off x="539750" y="5805488"/>
            <a:ext cx="1776413" cy="336550"/>
          </a:xfrm>
          <a:prstGeom prst="rect">
            <a:avLst/>
          </a:prstGeom>
          <a:noFill/>
          <a:ln w="9525">
            <a:noFill/>
            <a:miter lim="800000"/>
            <a:headEnd/>
            <a:tailEnd/>
          </a:ln>
        </p:spPr>
        <p:txBody>
          <a:bodyPr wrap="none">
            <a:spAutoFit/>
          </a:bodyPr>
          <a:lstStyle/>
          <a:p>
            <a:r>
              <a:rPr lang="pl-PL"/>
              <a:t>POZIOM STAŁY</a:t>
            </a:r>
          </a:p>
        </p:txBody>
      </p:sp>
      <p:sp>
        <p:nvSpPr>
          <p:cNvPr id="30733" name="Text Box 46"/>
          <p:cNvSpPr txBox="1">
            <a:spLocks noChangeArrowheads="1"/>
          </p:cNvSpPr>
          <p:nvPr/>
        </p:nvSpPr>
        <p:spPr bwMode="auto">
          <a:xfrm>
            <a:off x="3492500" y="4797425"/>
            <a:ext cx="2513013" cy="336550"/>
          </a:xfrm>
          <a:prstGeom prst="rect">
            <a:avLst/>
          </a:prstGeom>
          <a:noFill/>
          <a:ln w="9525">
            <a:noFill/>
            <a:miter lim="800000"/>
            <a:headEnd/>
            <a:tailEnd/>
          </a:ln>
        </p:spPr>
        <p:txBody>
          <a:bodyPr wrap="none">
            <a:spAutoFit/>
          </a:bodyPr>
          <a:lstStyle/>
          <a:p>
            <a:r>
              <a:rPr lang="pl-PL"/>
              <a:t>WAHANIA OKRESOWE</a:t>
            </a:r>
          </a:p>
        </p:txBody>
      </p:sp>
      <p:sp>
        <p:nvSpPr>
          <p:cNvPr id="30734" name="Text Box 47"/>
          <p:cNvSpPr txBox="1">
            <a:spLocks noChangeArrowheads="1"/>
          </p:cNvSpPr>
          <p:nvPr/>
        </p:nvSpPr>
        <p:spPr bwMode="auto">
          <a:xfrm>
            <a:off x="3492500" y="5589588"/>
            <a:ext cx="2482850" cy="336550"/>
          </a:xfrm>
          <a:prstGeom prst="rect">
            <a:avLst/>
          </a:prstGeom>
          <a:noFill/>
          <a:ln w="9525">
            <a:noFill/>
            <a:miter lim="800000"/>
            <a:headEnd/>
            <a:tailEnd/>
          </a:ln>
        </p:spPr>
        <p:txBody>
          <a:bodyPr wrap="none">
            <a:spAutoFit/>
          </a:bodyPr>
          <a:lstStyle/>
          <a:p>
            <a:r>
              <a:rPr lang="pl-PL"/>
              <a:t>WAHANIA CYKLICZNE</a:t>
            </a:r>
          </a:p>
        </p:txBody>
      </p:sp>
      <p:sp>
        <p:nvSpPr>
          <p:cNvPr id="30735" name="Line 49"/>
          <p:cNvSpPr>
            <a:spLocks noChangeShapeType="1"/>
          </p:cNvSpPr>
          <p:nvPr/>
        </p:nvSpPr>
        <p:spPr bwMode="auto">
          <a:xfrm>
            <a:off x="2124075" y="2852738"/>
            <a:ext cx="5184775" cy="0"/>
          </a:xfrm>
          <a:prstGeom prst="line">
            <a:avLst/>
          </a:prstGeom>
          <a:noFill/>
          <a:ln w="9525">
            <a:solidFill>
              <a:schemeClr val="tx1"/>
            </a:solidFill>
            <a:round/>
            <a:headEnd/>
            <a:tailEnd/>
          </a:ln>
        </p:spPr>
        <p:txBody>
          <a:bodyPr/>
          <a:lstStyle/>
          <a:p>
            <a:endParaRPr lang="pl-PL"/>
          </a:p>
        </p:txBody>
      </p:sp>
      <p:sp>
        <p:nvSpPr>
          <p:cNvPr id="30736" name="Line 50"/>
          <p:cNvSpPr>
            <a:spLocks noChangeShapeType="1"/>
          </p:cNvSpPr>
          <p:nvPr/>
        </p:nvSpPr>
        <p:spPr bwMode="auto">
          <a:xfrm>
            <a:off x="2124075" y="2852738"/>
            <a:ext cx="0" cy="288925"/>
          </a:xfrm>
          <a:prstGeom prst="line">
            <a:avLst/>
          </a:prstGeom>
          <a:noFill/>
          <a:ln w="9525">
            <a:solidFill>
              <a:schemeClr val="tx1"/>
            </a:solidFill>
            <a:round/>
            <a:headEnd/>
            <a:tailEnd type="triangle" w="med" len="med"/>
          </a:ln>
        </p:spPr>
        <p:txBody>
          <a:bodyPr/>
          <a:lstStyle/>
          <a:p>
            <a:endParaRPr lang="pl-PL"/>
          </a:p>
        </p:txBody>
      </p:sp>
      <p:sp>
        <p:nvSpPr>
          <p:cNvPr id="30737" name="Line 51"/>
          <p:cNvSpPr>
            <a:spLocks noChangeShapeType="1"/>
          </p:cNvSpPr>
          <p:nvPr/>
        </p:nvSpPr>
        <p:spPr bwMode="auto">
          <a:xfrm>
            <a:off x="7308850" y="2852738"/>
            <a:ext cx="0" cy="288925"/>
          </a:xfrm>
          <a:prstGeom prst="line">
            <a:avLst/>
          </a:prstGeom>
          <a:noFill/>
          <a:ln w="9525">
            <a:solidFill>
              <a:schemeClr val="tx1"/>
            </a:solidFill>
            <a:round/>
            <a:headEnd/>
            <a:tailEnd type="triangle" w="med" len="med"/>
          </a:ln>
        </p:spPr>
        <p:txBody>
          <a:bodyPr/>
          <a:lstStyle/>
          <a:p>
            <a:endParaRPr lang="pl-PL"/>
          </a:p>
        </p:txBody>
      </p:sp>
      <p:sp>
        <p:nvSpPr>
          <p:cNvPr id="30738" name="Line 52"/>
          <p:cNvSpPr>
            <a:spLocks noChangeShapeType="1"/>
          </p:cNvSpPr>
          <p:nvPr/>
        </p:nvSpPr>
        <p:spPr bwMode="auto">
          <a:xfrm>
            <a:off x="1258888" y="3789363"/>
            <a:ext cx="2736850" cy="0"/>
          </a:xfrm>
          <a:prstGeom prst="line">
            <a:avLst/>
          </a:prstGeom>
          <a:noFill/>
          <a:ln w="9525">
            <a:solidFill>
              <a:schemeClr val="tx1"/>
            </a:solidFill>
            <a:round/>
            <a:headEnd/>
            <a:tailEnd/>
          </a:ln>
        </p:spPr>
        <p:txBody>
          <a:bodyPr/>
          <a:lstStyle/>
          <a:p>
            <a:endParaRPr lang="pl-PL"/>
          </a:p>
        </p:txBody>
      </p:sp>
      <p:sp>
        <p:nvSpPr>
          <p:cNvPr id="30739" name="Line 53"/>
          <p:cNvSpPr>
            <a:spLocks noChangeShapeType="1"/>
          </p:cNvSpPr>
          <p:nvPr/>
        </p:nvSpPr>
        <p:spPr bwMode="auto">
          <a:xfrm>
            <a:off x="1258888" y="3789363"/>
            <a:ext cx="0" cy="288925"/>
          </a:xfrm>
          <a:prstGeom prst="line">
            <a:avLst/>
          </a:prstGeom>
          <a:noFill/>
          <a:ln w="9525">
            <a:solidFill>
              <a:schemeClr val="tx1"/>
            </a:solidFill>
            <a:round/>
            <a:headEnd/>
            <a:tailEnd type="triangle" w="med" len="med"/>
          </a:ln>
        </p:spPr>
        <p:txBody>
          <a:bodyPr/>
          <a:lstStyle/>
          <a:p>
            <a:endParaRPr lang="pl-PL"/>
          </a:p>
        </p:txBody>
      </p:sp>
      <p:sp>
        <p:nvSpPr>
          <p:cNvPr id="30740" name="Line 54"/>
          <p:cNvSpPr>
            <a:spLocks noChangeShapeType="1"/>
          </p:cNvSpPr>
          <p:nvPr/>
        </p:nvSpPr>
        <p:spPr bwMode="auto">
          <a:xfrm>
            <a:off x="3995738" y="3789363"/>
            <a:ext cx="0" cy="288925"/>
          </a:xfrm>
          <a:prstGeom prst="line">
            <a:avLst/>
          </a:prstGeom>
          <a:noFill/>
          <a:ln w="9525">
            <a:solidFill>
              <a:schemeClr val="tx1"/>
            </a:solidFill>
            <a:round/>
            <a:headEnd/>
            <a:tailEnd type="triangle" w="med" len="med"/>
          </a:ln>
        </p:spPr>
        <p:txBody>
          <a:bodyPr/>
          <a:lstStyle/>
          <a:p>
            <a:endParaRPr lang="pl-PL"/>
          </a:p>
        </p:txBody>
      </p:sp>
      <p:sp>
        <p:nvSpPr>
          <p:cNvPr id="30741" name="Line 55"/>
          <p:cNvSpPr>
            <a:spLocks noChangeShapeType="1"/>
          </p:cNvSpPr>
          <p:nvPr/>
        </p:nvSpPr>
        <p:spPr bwMode="auto">
          <a:xfrm>
            <a:off x="323850" y="4221163"/>
            <a:ext cx="0" cy="1728787"/>
          </a:xfrm>
          <a:prstGeom prst="line">
            <a:avLst/>
          </a:prstGeom>
          <a:noFill/>
          <a:ln w="9525">
            <a:solidFill>
              <a:schemeClr val="tx1"/>
            </a:solidFill>
            <a:round/>
            <a:headEnd/>
            <a:tailEnd/>
          </a:ln>
        </p:spPr>
        <p:txBody>
          <a:bodyPr/>
          <a:lstStyle/>
          <a:p>
            <a:endParaRPr lang="pl-PL"/>
          </a:p>
        </p:txBody>
      </p:sp>
      <p:sp>
        <p:nvSpPr>
          <p:cNvPr id="30742" name="Line 56"/>
          <p:cNvSpPr>
            <a:spLocks noChangeShapeType="1"/>
          </p:cNvSpPr>
          <p:nvPr/>
        </p:nvSpPr>
        <p:spPr bwMode="auto">
          <a:xfrm>
            <a:off x="3132138" y="4221163"/>
            <a:ext cx="0" cy="1512887"/>
          </a:xfrm>
          <a:prstGeom prst="line">
            <a:avLst/>
          </a:prstGeom>
          <a:noFill/>
          <a:ln w="9525">
            <a:solidFill>
              <a:schemeClr val="tx1"/>
            </a:solidFill>
            <a:round/>
            <a:headEnd/>
            <a:tailEnd/>
          </a:ln>
        </p:spPr>
        <p:txBody>
          <a:bodyPr/>
          <a:lstStyle/>
          <a:p>
            <a:endParaRPr lang="pl-PL"/>
          </a:p>
        </p:txBody>
      </p:sp>
      <p:sp>
        <p:nvSpPr>
          <p:cNvPr id="30743" name="Line 57"/>
          <p:cNvSpPr>
            <a:spLocks noChangeShapeType="1"/>
          </p:cNvSpPr>
          <p:nvPr/>
        </p:nvSpPr>
        <p:spPr bwMode="auto">
          <a:xfrm rot="-5400000">
            <a:off x="468313" y="4652962"/>
            <a:ext cx="0" cy="288925"/>
          </a:xfrm>
          <a:prstGeom prst="line">
            <a:avLst/>
          </a:prstGeom>
          <a:noFill/>
          <a:ln w="9525">
            <a:solidFill>
              <a:schemeClr val="tx1"/>
            </a:solidFill>
            <a:round/>
            <a:headEnd/>
            <a:tailEnd type="triangle" w="med" len="med"/>
          </a:ln>
        </p:spPr>
        <p:txBody>
          <a:bodyPr/>
          <a:lstStyle/>
          <a:p>
            <a:endParaRPr lang="pl-PL"/>
          </a:p>
        </p:txBody>
      </p:sp>
      <p:sp>
        <p:nvSpPr>
          <p:cNvPr id="30744" name="Line 58"/>
          <p:cNvSpPr>
            <a:spLocks noChangeShapeType="1"/>
          </p:cNvSpPr>
          <p:nvPr/>
        </p:nvSpPr>
        <p:spPr bwMode="auto">
          <a:xfrm rot="-5400000">
            <a:off x="468313" y="5229225"/>
            <a:ext cx="0" cy="288925"/>
          </a:xfrm>
          <a:prstGeom prst="line">
            <a:avLst/>
          </a:prstGeom>
          <a:noFill/>
          <a:ln w="9525">
            <a:solidFill>
              <a:schemeClr val="tx1"/>
            </a:solidFill>
            <a:round/>
            <a:headEnd/>
            <a:tailEnd type="triangle" w="med" len="med"/>
          </a:ln>
        </p:spPr>
        <p:txBody>
          <a:bodyPr/>
          <a:lstStyle/>
          <a:p>
            <a:endParaRPr lang="pl-PL"/>
          </a:p>
        </p:txBody>
      </p:sp>
      <p:sp>
        <p:nvSpPr>
          <p:cNvPr id="30745" name="Line 59"/>
          <p:cNvSpPr>
            <a:spLocks noChangeShapeType="1"/>
          </p:cNvSpPr>
          <p:nvPr/>
        </p:nvSpPr>
        <p:spPr bwMode="auto">
          <a:xfrm rot="-5400000">
            <a:off x="468313" y="5805487"/>
            <a:ext cx="0" cy="288925"/>
          </a:xfrm>
          <a:prstGeom prst="line">
            <a:avLst/>
          </a:prstGeom>
          <a:noFill/>
          <a:ln w="9525">
            <a:solidFill>
              <a:schemeClr val="tx1"/>
            </a:solidFill>
            <a:round/>
            <a:headEnd/>
            <a:tailEnd type="triangle" w="med" len="med"/>
          </a:ln>
        </p:spPr>
        <p:txBody>
          <a:bodyPr/>
          <a:lstStyle/>
          <a:p>
            <a:endParaRPr lang="pl-PL"/>
          </a:p>
        </p:txBody>
      </p:sp>
      <p:sp>
        <p:nvSpPr>
          <p:cNvPr id="30746" name="Line 60"/>
          <p:cNvSpPr>
            <a:spLocks noChangeShapeType="1"/>
          </p:cNvSpPr>
          <p:nvPr/>
        </p:nvSpPr>
        <p:spPr bwMode="auto">
          <a:xfrm rot="-5400000">
            <a:off x="3276601" y="4797425"/>
            <a:ext cx="0" cy="288925"/>
          </a:xfrm>
          <a:prstGeom prst="line">
            <a:avLst/>
          </a:prstGeom>
          <a:noFill/>
          <a:ln w="9525">
            <a:solidFill>
              <a:schemeClr val="tx1"/>
            </a:solidFill>
            <a:round/>
            <a:headEnd/>
            <a:tailEnd type="triangle" w="med" len="med"/>
          </a:ln>
        </p:spPr>
        <p:txBody>
          <a:bodyPr/>
          <a:lstStyle/>
          <a:p>
            <a:endParaRPr lang="pl-PL"/>
          </a:p>
        </p:txBody>
      </p:sp>
      <p:sp>
        <p:nvSpPr>
          <p:cNvPr id="30747" name="Line 61"/>
          <p:cNvSpPr>
            <a:spLocks noChangeShapeType="1"/>
          </p:cNvSpPr>
          <p:nvPr/>
        </p:nvSpPr>
        <p:spPr bwMode="auto">
          <a:xfrm rot="-5400000">
            <a:off x="3276601" y="5589587"/>
            <a:ext cx="0" cy="288925"/>
          </a:xfrm>
          <a:prstGeom prst="line">
            <a:avLst/>
          </a:prstGeom>
          <a:noFill/>
          <a:ln w="9525">
            <a:solidFill>
              <a:schemeClr val="tx1"/>
            </a:solidFill>
            <a:round/>
            <a:headEnd/>
            <a:tailEnd type="triangle" w="med" len="med"/>
          </a:ln>
        </p:spPr>
        <p:txBody>
          <a:bodyPr/>
          <a:lstStyle/>
          <a:p>
            <a:endParaRPr lang="pl-PL"/>
          </a:p>
        </p:txBody>
      </p:sp>
      <p:sp>
        <p:nvSpPr>
          <p:cNvPr id="30748" name="Line 62"/>
          <p:cNvSpPr>
            <a:spLocks noChangeShapeType="1"/>
          </p:cNvSpPr>
          <p:nvPr/>
        </p:nvSpPr>
        <p:spPr bwMode="auto">
          <a:xfrm>
            <a:off x="323850" y="4221163"/>
            <a:ext cx="144463" cy="0"/>
          </a:xfrm>
          <a:prstGeom prst="line">
            <a:avLst/>
          </a:prstGeom>
          <a:noFill/>
          <a:ln w="9525">
            <a:solidFill>
              <a:schemeClr val="tx1"/>
            </a:solidFill>
            <a:round/>
            <a:headEnd/>
            <a:tailEnd/>
          </a:ln>
        </p:spPr>
        <p:txBody>
          <a:bodyPr/>
          <a:lstStyle/>
          <a:p>
            <a:endParaRPr lang="pl-PL"/>
          </a:p>
        </p:txBody>
      </p:sp>
      <p:sp>
        <p:nvSpPr>
          <p:cNvPr id="30749" name="Line 63"/>
          <p:cNvSpPr>
            <a:spLocks noChangeShapeType="1"/>
          </p:cNvSpPr>
          <p:nvPr/>
        </p:nvSpPr>
        <p:spPr bwMode="auto">
          <a:xfrm>
            <a:off x="3132138" y="4221163"/>
            <a:ext cx="144462" cy="0"/>
          </a:xfrm>
          <a:prstGeom prst="line">
            <a:avLst/>
          </a:prstGeom>
          <a:noFill/>
          <a:ln w="9525">
            <a:solidFill>
              <a:schemeClr val="tx1"/>
            </a:solidFill>
            <a:round/>
            <a:headEnd/>
            <a:tailEnd/>
          </a:ln>
        </p:spPr>
        <p:txBody>
          <a:bodyPr/>
          <a:lstStyle/>
          <a:p>
            <a:endParaRPr lang="pl-PL"/>
          </a:p>
        </p:txBody>
      </p:sp>
      <p:sp>
        <p:nvSpPr>
          <p:cNvPr id="30750" name="Line 64"/>
          <p:cNvSpPr>
            <a:spLocks noChangeShapeType="1"/>
          </p:cNvSpPr>
          <p:nvPr/>
        </p:nvSpPr>
        <p:spPr bwMode="auto">
          <a:xfrm>
            <a:off x="2627313" y="3500438"/>
            <a:ext cx="0" cy="288925"/>
          </a:xfrm>
          <a:prstGeom prst="line">
            <a:avLst/>
          </a:prstGeom>
          <a:noFill/>
          <a:ln w="9525">
            <a:solidFill>
              <a:schemeClr val="tx1"/>
            </a:solidFill>
            <a:round/>
            <a:headEnd/>
            <a:tailEnd type="triangle" w="med" len="med"/>
          </a:ln>
        </p:spPr>
        <p:txBody>
          <a:bodyPr/>
          <a:lstStyle/>
          <a:p>
            <a:endParaRPr lang="pl-PL"/>
          </a:p>
        </p:txBody>
      </p:sp>
      <p:sp>
        <p:nvSpPr>
          <p:cNvPr id="30751" name="Line 65"/>
          <p:cNvSpPr>
            <a:spLocks noChangeShapeType="1"/>
          </p:cNvSpPr>
          <p:nvPr/>
        </p:nvSpPr>
        <p:spPr bwMode="auto">
          <a:xfrm rot="-5400000">
            <a:off x="6227763" y="4797425"/>
            <a:ext cx="0" cy="288925"/>
          </a:xfrm>
          <a:prstGeom prst="line">
            <a:avLst/>
          </a:prstGeom>
          <a:noFill/>
          <a:ln w="9525">
            <a:solidFill>
              <a:schemeClr val="tx1"/>
            </a:solidFill>
            <a:round/>
            <a:headEnd/>
            <a:tailEnd/>
          </a:ln>
        </p:spPr>
        <p:txBody>
          <a:bodyPr/>
          <a:lstStyle/>
          <a:p>
            <a:endParaRPr lang="pl-PL"/>
          </a:p>
        </p:txBody>
      </p:sp>
      <p:sp>
        <p:nvSpPr>
          <p:cNvPr id="30752" name="Line 66"/>
          <p:cNvSpPr>
            <a:spLocks noChangeShapeType="1"/>
          </p:cNvSpPr>
          <p:nvPr/>
        </p:nvSpPr>
        <p:spPr bwMode="auto">
          <a:xfrm>
            <a:off x="6372225" y="4941888"/>
            <a:ext cx="0" cy="504825"/>
          </a:xfrm>
          <a:prstGeom prst="line">
            <a:avLst/>
          </a:prstGeom>
          <a:noFill/>
          <a:ln w="9525">
            <a:solidFill>
              <a:schemeClr val="tx1"/>
            </a:solidFill>
            <a:round/>
            <a:headEnd/>
            <a:tailEnd/>
          </a:ln>
        </p:spPr>
        <p:txBody>
          <a:bodyPr/>
          <a:lstStyle/>
          <a:p>
            <a:endParaRPr lang="pl-PL"/>
          </a:p>
        </p:txBody>
      </p:sp>
      <p:sp>
        <p:nvSpPr>
          <p:cNvPr id="30753" name="Line 67"/>
          <p:cNvSpPr>
            <a:spLocks noChangeShapeType="1"/>
          </p:cNvSpPr>
          <p:nvPr/>
        </p:nvSpPr>
        <p:spPr bwMode="auto">
          <a:xfrm rot="-5400000">
            <a:off x="6516688" y="4797425"/>
            <a:ext cx="0" cy="288925"/>
          </a:xfrm>
          <a:prstGeom prst="line">
            <a:avLst/>
          </a:prstGeom>
          <a:noFill/>
          <a:ln w="9525">
            <a:solidFill>
              <a:schemeClr val="tx1"/>
            </a:solidFill>
            <a:round/>
            <a:headEnd/>
            <a:tailEnd type="triangle" w="med" len="med"/>
          </a:ln>
        </p:spPr>
        <p:txBody>
          <a:bodyPr/>
          <a:lstStyle/>
          <a:p>
            <a:endParaRPr lang="pl-PL"/>
          </a:p>
        </p:txBody>
      </p:sp>
      <p:sp>
        <p:nvSpPr>
          <p:cNvPr id="30754" name="Line 68"/>
          <p:cNvSpPr>
            <a:spLocks noChangeShapeType="1"/>
          </p:cNvSpPr>
          <p:nvPr/>
        </p:nvSpPr>
        <p:spPr bwMode="auto">
          <a:xfrm rot="-5400000">
            <a:off x="6516688" y="5300662"/>
            <a:ext cx="0" cy="288925"/>
          </a:xfrm>
          <a:prstGeom prst="line">
            <a:avLst/>
          </a:prstGeom>
          <a:noFill/>
          <a:ln w="9525">
            <a:solidFill>
              <a:schemeClr val="tx1"/>
            </a:solidFill>
            <a:round/>
            <a:headEnd/>
            <a:tailEnd type="triangle" w="med" len="med"/>
          </a:ln>
        </p:spPr>
        <p:txBody>
          <a:bodyPr/>
          <a:lstStyle/>
          <a:p>
            <a:endParaRPr lang="pl-PL"/>
          </a:p>
        </p:txBody>
      </p:sp>
      <p:sp>
        <p:nvSpPr>
          <p:cNvPr id="30755" name="Text Box 69"/>
          <p:cNvSpPr txBox="1">
            <a:spLocks noChangeArrowheads="1"/>
          </p:cNvSpPr>
          <p:nvPr/>
        </p:nvSpPr>
        <p:spPr bwMode="auto">
          <a:xfrm>
            <a:off x="6630988" y="4724400"/>
            <a:ext cx="1520825" cy="336550"/>
          </a:xfrm>
          <a:prstGeom prst="rect">
            <a:avLst/>
          </a:prstGeom>
          <a:noFill/>
          <a:ln w="9525">
            <a:noFill/>
            <a:miter lim="800000"/>
            <a:headEnd/>
            <a:tailEnd/>
          </a:ln>
        </p:spPr>
        <p:txBody>
          <a:bodyPr wrap="none">
            <a:spAutoFit/>
          </a:bodyPr>
          <a:lstStyle/>
          <a:p>
            <a:r>
              <a:rPr lang="pl-PL"/>
              <a:t>ADDYTYWNE</a:t>
            </a:r>
          </a:p>
        </p:txBody>
      </p:sp>
      <p:sp>
        <p:nvSpPr>
          <p:cNvPr id="30756" name="Text Box 70"/>
          <p:cNvSpPr txBox="1">
            <a:spLocks noChangeArrowheads="1"/>
          </p:cNvSpPr>
          <p:nvPr/>
        </p:nvSpPr>
        <p:spPr bwMode="auto">
          <a:xfrm>
            <a:off x="6659563" y="5300663"/>
            <a:ext cx="2244725" cy="336550"/>
          </a:xfrm>
          <a:prstGeom prst="rect">
            <a:avLst/>
          </a:prstGeom>
          <a:noFill/>
          <a:ln w="9525">
            <a:noFill/>
            <a:miter lim="800000"/>
            <a:headEnd/>
            <a:tailEnd/>
          </a:ln>
        </p:spPr>
        <p:txBody>
          <a:bodyPr wrap="none">
            <a:spAutoFit/>
          </a:bodyPr>
          <a:lstStyle/>
          <a:p>
            <a:r>
              <a:rPr lang="pl-PL"/>
              <a:t>MULTIPLIKATYWNE</a:t>
            </a:r>
          </a:p>
        </p:txBody>
      </p:sp>
      <p:sp>
        <p:nvSpPr>
          <p:cNvPr id="37" name="Symbol zastępczy numeru slajdu 36"/>
          <p:cNvSpPr>
            <a:spLocks noGrp="1"/>
          </p:cNvSpPr>
          <p:nvPr>
            <p:ph type="sldNum" sz="quarter" idx="12"/>
          </p:nvPr>
        </p:nvSpPr>
        <p:spPr/>
        <p:txBody>
          <a:bodyPr/>
          <a:lstStyle/>
          <a:p>
            <a:pPr>
              <a:defRPr/>
            </a:pPr>
            <a:fld id="{040B0DAB-42F1-4941-86B2-FA88A037E212}" type="slidenum">
              <a:rPr lang="pl-PL" smtClean="0"/>
              <a:pPr>
                <a:defRPr/>
              </a:pPr>
              <a:t>3</a:t>
            </a:fld>
            <a:endParaRPr lang="pl-PL"/>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pole tekstowe 7"/>
          <p:cNvSpPr txBox="1">
            <a:spLocks noChangeArrowheads="1"/>
          </p:cNvSpPr>
          <p:nvPr/>
        </p:nvSpPr>
        <p:spPr bwMode="auto">
          <a:xfrm>
            <a:off x="428625" y="285750"/>
            <a:ext cx="7858125" cy="396875"/>
          </a:xfrm>
          <a:prstGeom prst="rect">
            <a:avLst/>
          </a:prstGeom>
          <a:noFill/>
          <a:ln w="9525">
            <a:noFill/>
            <a:miter lim="800000"/>
            <a:headEnd/>
            <a:tailEnd/>
          </a:ln>
        </p:spPr>
        <p:txBody>
          <a:bodyPr>
            <a:spAutoFit/>
          </a:bodyPr>
          <a:lstStyle/>
          <a:p>
            <a:r>
              <a:rPr lang="pl-PL" sz="2000" b="1" dirty="0" smtClean="0"/>
              <a:t>1.1. </a:t>
            </a:r>
            <a:r>
              <a:rPr lang="pl-PL" sz="2000" b="1" dirty="0"/>
              <a:t>UWAGI</a:t>
            </a:r>
          </a:p>
        </p:txBody>
      </p:sp>
      <p:sp>
        <p:nvSpPr>
          <p:cNvPr id="31747" name="Text Box 5"/>
          <p:cNvSpPr txBox="1">
            <a:spLocks noChangeArrowheads="1"/>
          </p:cNvSpPr>
          <p:nvPr/>
        </p:nvSpPr>
        <p:spPr bwMode="auto">
          <a:xfrm>
            <a:off x="642938" y="1489075"/>
            <a:ext cx="8358187" cy="3743325"/>
          </a:xfrm>
          <a:prstGeom prst="rect">
            <a:avLst/>
          </a:prstGeom>
          <a:noFill/>
          <a:ln w="9525">
            <a:noFill/>
            <a:miter lim="800000"/>
            <a:headEnd/>
            <a:tailEnd/>
          </a:ln>
        </p:spPr>
        <p:txBody>
          <a:bodyPr>
            <a:spAutoFit/>
          </a:bodyPr>
          <a:lstStyle/>
          <a:p>
            <a:r>
              <a:rPr lang="pl-PL" sz="2400"/>
              <a:t>	Wiele zmiennych ekonomicznych oraz opisujących zjawiska ze świata biznesu </a:t>
            </a:r>
            <a:r>
              <a:rPr lang="pl-PL" sz="2400" b="1">
                <a:solidFill>
                  <a:srgbClr val="CC0066"/>
                </a:solidFill>
              </a:rPr>
              <a:t>nie może </a:t>
            </a:r>
            <a:r>
              <a:rPr lang="pl-PL" sz="2400"/>
              <a:t>być dobrze prognozowanych.  </a:t>
            </a:r>
          </a:p>
          <a:p>
            <a:r>
              <a:rPr lang="pl-PL" sz="2400"/>
              <a:t>	Przyszłe wartości tych zmiennych </a:t>
            </a:r>
            <a:r>
              <a:rPr lang="pl-PL" sz="2400" b="1">
                <a:solidFill>
                  <a:srgbClr val="CC0066"/>
                </a:solidFill>
              </a:rPr>
              <a:t>nie mogą </a:t>
            </a:r>
            <a:r>
              <a:rPr lang="pl-PL" sz="2400"/>
              <a:t>być przewidywane na podstawie ich wartości historycznych. Odnosi się to szczególnie do cen walorów notowanych na rynkach (ceny akcji).  </a:t>
            </a:r>
          </a:p>
          <a:p>
            <a:r>
              <a:rPr lang="pl-PL" sz="2400"/>
              <a:t>	Z matematycznego punktu widzenia teoria mówi</a:t>
            </a:r>
            <a:r>
              <a:rPr lang="pl-PL" sz="2400">
                <a:latin typeface="Arial" charset="0"/>
              </a:rPr>
              <a:t>,</a:t>
            </a:r>
            <a:r>
              <a:rPr lang="pl-PL" sz="2400"/>
              <a:t> że ruchy cen akcji są </a:t>
            </a:r>
            <a:r>
              <a:rPr lang="pl-PL" sz="2400">
                <a:latin typeface="Arial" charset="0"/>
              </a:rPr>
              <a:t> </a:t>
            </a:r>
            <a:r>
              <a:rPr lang="pl-PL" sz="2400" b="1">
                <a:solidFill>
                  <a:srgbClr val="CC0066"/>
                </a:solidFill>
              </a:rPr>
              <a:t>PROCESEM BŁĄDZENIA LOSOWEGO (RANDOM WALK).</a:t>
            </a:r>
          </a:p>
        </p:txBody>
      </p:sp>
      <p:sp>
        <p:nvSpPr>
          <p:cNvPr id="4" name="Symbol zastępczy numeru slajdu 3"/>
          <p:cNvSpPr>
            <a:spLocks noGrp="1"/>
          </p:cNvSpPr>
          <p:nvPr>
            <p:ph type="sldNum" sz="quarter" idx="12"/>
          </p:nvPr>
        </p:nvSpPr>
        <p:spPr/>
        <p:txBody>
          <a:bodyPr/>
          <a:lstStyle/>
          <a:p>
            <a:pPr>
              <a:defRPr/>
            </a:pPr>
            <a:fld id="{040B0DAB-42F1-4941-86B2-FA88A037E212}" type="slidenum">
              <a:rPr lang="pl-PL" smtClean="0"/>
              <a:pPr>
                <a:defRPr/>
              </a:pPr>
              <a:t>4</a:t>
            </a:fld>
            <a:endParaRPr lang="pl-PL"/>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3"/>
          <p:cNvSpPr>
            <a:spLocks noGrp="1"/>
          </p:cNvSpPr>
          <p:nvPr>
            <p:ph type="body" sz="half" idx="1"/>
          </p:nvPr>
        </p:nvSpPr>
        <p:spPr>
          <a:xfrm>
            <a:off x="457200" y="1052513"/>
            <a:ext cx="3538538" cy="5272087"/>
          </a:xfrm>
        </p:spPr>
        <p:txBody>
          <a:bodyPr/>
          <a:lstStyle/>
          <a:p>
            <a:pPr>
              <a:lnSpc>
                <a:spcPct val="80000"/>
              </a:lnSpc>
              <a:buFont typeface="Wingdings 2" pitchFamily="18" charset="2"/>
              <a:buNone/>
            </a:pPr>
            <a:r>
              <a:rPr lang="pl-PL" sz="1800" b="1" dirty="0" smtClean="0">
                <a:latin typeface="Comic Sans MS" pitchFamily="66" charset="0"/>
              </a:rPr>
              <a:t>Tendencja rozwojowa (spadkowa) </a:t>
            </a:r>
            <a:r>
              <a:rPr lang="pl-PL" sz="1800" dirty="0" smtClean="0">
                <a:latin typeface="Comic Sans MS" pitchFamily="66" charset="0"/>
              </a:rPr>
              <a:t>– zwana trendem, jest długookresową skłonnością do jednokierunkowych zmian (wzrostu lub spadku) wartości badanej zmiennej. Jest rozpatrywana jako konsekwencja działania stałego zestawu czynników. Może być wyznaczana, gdy dysponuje się długim ciągiem obserwacji.</a:t>
            </a:r>
            <a:endParaRPr lang="pl-PL" sz="1800" b="1" dirty="0" smtClean="0">
              <a:latin typeface="Comic Sans MS" pitchFamily="66" charset="0"/>
            </a:endParaRPr>
          </a:p>
          <a:p>
            <a:pPr>
              <a:lnSpc>
                <a:spcPct val="80000"/>
              </a:lnSpc>
              <a:buFont typeface="Wingdings 2" pitchFamily="18" charset="2"/>
              <a:buNone/>
            </a:pPr>
            <a:r>
              <a:rPr lang="pl-PL" sz="1800" b="1" dirty="0" smtClean="0">
                <a:latin typeface="Comic Sans MS" pitchFamily="66" charset="0"/>
              </a:rPr>
              <a:t>Stały poziom</a:t>
            </a:r>
            <a:r>
              <a:rPr lang="pl-PL" sz="1800" dirty="0" smtClean="0">
                <a:latin typeface="Comic Sans MS" pitchFamily="66" charset="0"/>
              </a:rPr>
              <a:t> prognozowanej zmiennej występuje wówczas, gdy w szeregu czasowym nie ma tendencji rozwojowej, wartości zaś prognozowanej zmiennej oscylują wokół pewnego (stałego) poziomu</a:t>
            </a:r>
            <a:r>
              <a:rPr lang="pl-PL" sz="1800" dirty="0" smtClean="0"/>
              <a:t> </a:t>
            </a:r>
          </a:p>
        </p:txBody>
      </p:sp>
      <p:sp>
        <p:nvSpPr>
          <p:cNvPr id="1029" name="pole tekstowe 7"/>
          <p:cNvSpPr txBox="1">
            <a:spLocks noChangeArrowheads="1"/>
          </p:cNvSpPr>
          <p:nvPr/>
        </p:nvSpPr>
        <p:spPr bwMode="auto">
          <a:xfrm>
            <a:off x="428625" y="285750"/>
            <a:ext cx="7858125" cy="396875"/>
          </a:xfrm>
          <a:prstGeom prst="rect">
            <a:avLst/>
          </a:prstGeom>
          <a:noFill/>
          <a:ln w="9525">
            <a:noFill/>
            <a:miter lim="800000"/>
            <a:headEnd/>
            <a:tailEnd/>
          </a:ln>
        </p:spPr>
        <p:txBody>
          <a:bodyPr>
            <a:spAutoFit/>
          </a:bodyPr>
          <a:lstStyle/>
          <a:p>
            <a:r>
              <a:rPr lang="pl-PL" sz="2000" b="1" dirty="0" smtClean="0">
                <a:latin typeface="Arial" charset="0"/>
              </a:rPr>
              <a:t>1.2</a:t>
            </a:r>
            <a:r>
              <a:rPr lang="pl-PL" sz="2000" b="1" dirty="0" smtClean="0"/>
              <a:t>. </a:t>
            </a:r>
            <a:r>
              <a:rPr lang="pl-PL" sz="2000" b="1" dirty="0"/>
              <a:t>TENDENCJA</a:t>
            </a:r>
          </a:p>
        </p:txBody>
      </p:sp>
      <p:sp>
        <p:nvSpPr>
          <p:cNvPr id="6" name="Symbol zastępczy numeru slajdu 5"/>
          <p:cNvSpPr>
            <a:spLocks noGrp="1"/>
          </p:cNvSpPr>
          <p:nvPr>
            <p:ph type="sldNum" sz="quarter" idx="12"/>
          </p:nvPr>
        </p:nvSpPr>
        <p:spPr/>
        <p:txBody>
          <a:bodyPr/>
          <a:lstStyle/>
          <a:p>
            <a:pPr>
              <a:defRPr/>
            </a:pPr>
            <a:fld id="{2CAC08AB-FF4C-4EF8-B127-CD2CAE49CD55}" type="slidenum">
              <a:rPr lang="pl-PL" smtClean="0"/>
              <a:pPr>
                <a:defRPr/>
              </a:pPr>
              <a:t>5</a:t>
            </a:fld>
            <a:endParaRPr lang="pl-PL"/>
          </a:p>
        </p:txBody>
      </p:sp>
      <p:graphicFrame>
        <p:nvGraphicFramePr>
          <p:cNvPr id="3" name="Object 5"/>
          <p:cNvGraphicFramePr>
            <a:graphicFrameLocks noChangeAspect="1"/>
          </p:cNvGraphicFramePr>
          <p:nvPr/>
        </p:nvGraphicFramePr>
        <p:xfrm>
          <a:off x="4929190" y="857232"/>
          <a:ext cx="3175000" cy="2455863"/>
        </p:xfrm>
        <a:graphic>
          <a:graphicData uri="http://schemas.openxmlformats.org/presentationml/2006/ole">
            <p:oleObj spid="_x0000_s1029" name="Graph" r:id="rId3" imgW="3175200" imgH="2455200" progId="STATISTICA.Graph">
              <p:embed/>
            </p:oleObj>
          </a:graphicData>
        </a:graphic>
      </p:graphicFrame>
      <p:graphicFrame>
        <p:nvGraphicFramePr>
          <p:cNvPr id="1030" name="Object 6"/>
          <p:cNvGraphicFramePr>
            <a:graphicFrameLocks noChangeAspect="1"/>
          </p:cNvGraphicFramePr>
          <p:nvPr/>
        </p:nvGraphicFramePr>
        <p:xfrm>
          <a:off x="5143504" y="3714752"/>
          <a:ext cx="3175000" cy="2455863"/>
        </p:xfrm>
        <a:graphic>
          <a:graphicData uri="http://schemas.openxmlformats.org/presentationml/2006/ole">
            <p:oleObj spid="_x0000_s1030" name="Graph" r:id="rId4" imgW="3175200" imgH="2455200" progId="STATISTICA.Graph">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3"/>
          <p:cNvSpPr>
            <a:spLocks noGrp="1"/>
          </p:cNvSpPr>
          <p:nvPr>
            <p:ph type="body" sz="half" idx="1"/>
          </p:nvPr>
        </p:nvSpPr>
        <p:spPr>
          <a:xfrm>
            <a:off x="457200" y="836613"/>
            <a:ext cx="4038600" cy="5487987"/>
          </a:xfrm>
        </p:spPr>
        <p:txBody>
          <a:bodyPr/>
          <a:lstStyle/>
          <a:p>
            <a:pPr>
              <a:lnSpc>
                <a:spcPct val="80000"/>
              </a:lnSpc>
              <a:buFont typeface="Wingdings 2" pitchFamily="18" charset="2"/>
              <a:buNone/>
            </a:pPr>
            <a:r>
              <a:rPr lang="pl-PL" sz="1600" b="1" smtClean="0">
                <a:latin typeface="Comic Sans MS" pitchFamily="66" charset="0"/>
              </a:rPr>
              <a:t>Wahania cykliczne</a:t>
            </a:r>
            <a:r>
              <a:rPr lang="pl-PL" sz="1600" smtClean="0">
                <a:latin typeface="Comic Sans MS" pitchFamily="66" charset="0"/>
              </a:rPr>
              <a:t> wyrażają się w postaci długookresowych, rytmicznych wahań wartości zmiennej wokół tendencji rozwojowej lub stałego (przeciętnego) poziomu tej zmiennej. W ekonomii są one na ogół związane z cyklem koniunkturalnym gospodarki.</a:t>
            </a:r>
            <a:endParaRPr lang="pl-PL" sz="1600" b="1" smtClean="0">
              <a:latin typeface="Comic Sans MS" pitchFamily="66" charset="0"/>
            </a:endParaRPr>
          </a:p>
          <a:p>
            <a:pPr>
              <a:lnSpc>
                <a:spcPct val="80000"/>
              </a:lnSpc>
              <a:buFont typeface="Wingdings 2" pitchFamily="18" charset="2"/>
              <a:buNone/>
            </a:pPr>
            <a:r>
              <a:rPr lang="pl-PL" sz="1600" b="1" smtClean="0">
                <a:latin typeface="Comic Sans MS" pitchFamily="66" charset="0"/>
              </a:rPr>
              <a:t>Wahania sezonowe</a:t>
            </a:r>
            <a:r>
              <a:rPr lang="pl-PL" sz="1600" smtClean="0">
                <a:latin typeface="Comic Sans MS" pitchFamily="66" charset="0"/>
              </a:rPr>
              <a:t> są wahaniami wartości obserwowanej zmiennej wokół tendencji rozwojowej lub stałego poziomu tej zmiennej. Mają skłonność do powtarzania się w określonym czasie, nie przekraczającym jednego roku, odzwierciedlają wpływ pogody lub kalendarza na działalność gospodarczą.</a:t>
            </a:r>
          </a:p>
          <a:p>
            <a:pPr>
              <a:lnSpc>
                <a:spcPct val="80000"/>
              </a:lnSpc>
              <a:buFont typeface="Wingdings 2" pitchFamily="18" charset="2"/>
              <a:buNone/>
            </a:pPr>
            <a:r>
              <a:rPr lang="pl-PL" sz="1600" smtClean="0">
                <a:latin typeface="Comic Sans MS" pitchFamily="66" charset="0"/>
              </a:rPr>
              <a:t>Proces wyodrębnienia poszczególnych składowych danego szeregu czasowego określa się mianem</a:t>
            </a:r>
            <a:r>
              <a:rPr lang="pl-PL" sz="1600" b="1" smtClean="0">
                <a:latin typeface="Comic Sans MS" pitchFamily="66" charset="0"/>
              </a:rPr>
              <a:t> dekompozycji szeregu.</a:t>
            </a:r>
            <a:r>
              <a:rPr lang="pl-PL" sz="1600" smtClean="0">
                <a:latin typeface="Comic Sans MS" pitchFamily="66" charset="0"/>
              </a:rPr>
              <a:t> Identyfikację poszczegól­nych składowych szeregu czasowego konkretnej zmiennej umożliwia ocena wzrokowa sporządzonego wykresu.</a:t>
            </a:r>
            <a:r>
              <a:rPr lang="pl-PL" sz="1100" smtClean="0">
                <a:latin typeface="Comic Sans MS" pitchFamily="66" charset="0"/>
              </a:rPr>
              <a:t> </a:t>
            </a:r>
          </a:p>
        </p:txBody>
      </p:sp>
      <p:graphicFrame>
        <p:nvGraphicFramePr>
          <p:cNvPr id="2050" name="Object 5"/>
          <p:cNvGraphicFramePr>
            <a:graphicFrameLocks noChangeAspect="1"/>
          </p:cNvGraphicFramePr>
          <p:nvPr>
            <p:ph sz="quarter" idx="2"/>
          </p:nvPr>
        </p:nvGraphicFramePr>
        <p:xfrm>
          <a:off x="4932363" y="620713"/>
          <a:ext cx="3889375" cy="2916237"/>
        </p:xfrm>
        <a:graphic>
          <a:graphicData uri="http://schemas.openxmlformats.org/presentationml/2006/ole">
            <p:oleObj spid="_x0000_s2050" name="Wykres" r:id="rId3" imgW="5943600" imgH="4457880" progId="STATISTICA.Graph">
              <p:embed/>
            </p:oleObj>
          </a:graphicData>
        </a:graphic>
      </p:graphicFrame>
      <p:sp>
        <p:nvSpPr>
          <p:cNvPr id="2053" name="pole tekstowe 7"/>
          <p:cNvSpPr txBox="1">
            <a:spLocks noChangeArrowheads="1"/>
          </p:cNvSpPr>
          <p:nvPr/>
        </p:nvSpPr>
        <p:spPr bwMode="auto">
          <a:xfrm>
            <a:off x="428625" y="285750"/>
            <a:ext cx="7858125" cy="400050"/>
          </a:xfrm>
          <a:prstGeom prst="rect">
            <a:avLst/>
          </a:prstGeom>
          <a:noFill/>
          <a:ln w="9525">
            <a:noFill/>
            <a:miter lim="800000"/>
            <a:headEnd/>
            <a:tailEnd/>
          </a:ln>
        </p:spPr>
        <p:txBody>
          <a:bodyPr>
            <a:spAutoFit/>
          </a:bodyPr>
          <a:lstStyle/>
          <a:p>
            <a:r>
              <a:rPr lang="pl-PL" sz="2000" b="1" dirty="0" smtClean="0"/>
              <a:t>1.3. </a:t>
            </a:r>
            <a:r>
              <a:rPr lang="pl-PL" sz="2000" b="1" dirty="0"/>
              <a:t>WAHANIA OKRESOWE</a:t>
            </a:r>
          </a:p>
        </p:txBody>
      </p:sp>
      <p:sp>
        <p:nvSpPr>
          <p:cNvPr id="6" name="Symbol zastępczy numeru slajdu 5"/>
          <p:cNvSpPr>
            <a:spLocks noGrp="1"/>
          </p:cNvSpPr>
          <p:nvPr>
            <p:ph type="sldNum" sz="quarter" idx="12"/>
          </p:nvPr>
        </p:nvSpPr>
        <p:spPr/>
        <p:txBody>
          <a:bodyPr/>
          <a:lstStyle/>
          <a:p>
            <a:pPr>
              <a:defRPr/>
            </a:pPr>
            <a:fld id="{2CAC08AB-FF4C-4EF8-B127-CD2CAE49CD55}" type="slidenum">
              <a:rPr lang="pl-PL" smtClean="0"/>
              <a:pPr>
                <a:defRPr/>
              </a:pPr>
              <a:t>6</a:t>
            </a:fld>
            <a:endParaRPr lang="pl-PL"/>
          </a:p>
        </p:txBody>
      </p:sp>
      <p:graphicFrame>
        <p:nvGraphicFramePr>
          <p:cNvPr id="2" name="Object 4"/>
          <p:cNvGraphicFramePr>
            <a:graphicFrameLocks noChangeAspect="1"/>
          </p:cNvGraphicFramePr>
          <p:nvPr/>
        </p:nvGraphicFramePr>
        <p:xfrm>
          <a:off x="5000628" y="3929066"/>
          <a:ext cx="3175000" cy="2455863"/>
        </p:xfrm>
        <a:graphic>
          <a:graphicData uri="http://schemas.openxmlformats.org/presentationml/2006/ole">
            <p:oleObj spid="_x0000_s2052" name="Graph" r:id="rId4" imgW="3175200" imgH="2455200" progId="STATISTICA.Graph">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pole tekstowe 7"/>
          <p:cNvSpPr txBox="1">
            <a:spLocks noChangeArrowheads="1"/>
          </p:cNvSpPr>
          <p:nvPr/>
        </p:nvSpPr>
        <p:spPr bwMode="auto">
          <a:xfrm>
            <a:off x="428625" y="285750"/>
            <a:ext cx="7858125" cy="400050"/>
          </a:xfrm>
          <a:prstGeom prst="rect">
            <a:avLst/>
          </a:prstGeom>
          <a:noFill/>
          <a:ln w="9525">
            <a:noFill/>
            <a:miter lim="800000"/>
            <a:headEnd/>
            <a:tailEnd/>
          </a:ln>
        </p:spPr>
        <p:txBody>
          <a:bodyPr>
            <a:spAutoFit/>
          </a:bodyPr>
          <a:lstStyle/>
          <a:p>
            <a:r>
              <a:rPr lang="pl-PL" sz="2000" b="1" dirty="0" smtClean="0"/>
              <a:t>1.3. </a:t>
            </a:r>
            <a:r>
              <a:rPr lang="pl-PL" sz="2000" b="1" dirty="0"/>
              <a:t>WAHANIA OKRESOWE </a:t>
            </a:r>
            <a:r>
              <a:rPr lang="pl-PL" sz="2000" b="1" dirty="0" err="1"/>
              <a:t>cd</a:t>
            </a:r>
            <a:r>
              <a:rPr lang="pl-PL" sz="2000" b="1" dirty="0"/>
              <a:t>…</a:t>
            </a:r>
          </a:p>
        </p:txBody>
      </p:sp>
      <p:graphicFrame>
        <p:nvGraphicFramePr>
          <p:cNvPr id="3074" name="Object 8"/>
          <p:cNvGraphicFramePr>
            <a:graphicFrameLocks noChangeAspect="1"/>
          </p:cNvGraphicFramePr>
          <p:nvPr/>
        </p:nvGraphicFramePr>
        <p:xfrm>
          <a:off x="214313" y="963613"/>
          <a:ext cx="4429125" cy="3322637"/>
        </p:xfrm>
        <a:graphic>
          <a:graphicData uri="http://schemas.openxmlformats.org/presentationml/2006/ole">
            <p:oleObj spid="_x0000_s3074" name="Wykres" r:id="rId3" imgW="5943600" imgH="4457880" progId="STATISTICA.Graph">
              <p:embed/>
            </p:oleObj>
          </a:graphicData>
        </a:graphic>
      </p:graphicFrame>
      <p:graphicFrame>
        <p:nvGraphicFramePr>
          <p:cNvPr id="3075" name="Object 9"/>
          <p:cNvGraphicFramePr>
            <a:graphicFrameLocks noChangeAspect="1"/>
          </p:cNvGraphicFramePr>
          <p:nvPr/>
        </p:nvGraphicFramePr>
        <p:xfrm>
          <a:off x="4572000" y="3357563"/>
          <a:ext cx="4329113" cy="3246437"/>
        </p:xfrm>
        <a:graphic>
          <a:graphicData uri="http://schemas.openxmlformats.org/presentationml/2006/ole">
            <p:oleObj spid="_x0000_s3075" name="Wykres" r:id="rId4" imgW="5943600" imgH="4457880" progId="STATISTICA.Graph">
              <p:embed/>
            </p:oleObj>
          </a:graphicData>
        </a:graphic>
      </p:graphicFrame>
      <p:sp>
        <p:nvSpPr>
          <p:cNvPr id="3077" name="pole tekstowe 4"/>
          <p:cNvSpPr txBox="1">
            <a:spLocks noChangeArrowheads="1"/>
          </p:cNvSpPr>
          <p:nvPr/>
        </p:nvSpPr>
        <p:spPr bwMode="auto">
          <a:xfrm>
            <a:off x="4572000" y="1000125"/>
            <a:ext cx="4748213" cy="2471738"/>
          </a:xfrm>
          <a:prstGeom prst="rect">
            <a:avLst/>
          </a:prstGeom>
          <a:noFill/>
          <a:ln w="9525">
            <a:noFill/>
            <a:miter lim="800000"/>
            <a:headEnd/>
            <a:tailEnd/>
          </a:ln>
        </p:spPr>
        <p:txBody>
          <a:bodyPr wrap="none">
            <a:spAutoFit/>
          </a:bodyPr>
          <a:lstStyle/>
          <a:p>
            <a:r>
              <a:rPr lang="pl-PL"/>
              <a:t>W modelu addytywnym zakłada się że, </a:t>
            </a:r>
          </a:p>
          <a:p>
            <a:r>
              <a:rPr lang="pl-PL"/>
              <a:t>obserwowane wartości zmiennej prognozowanej</a:t>
            </a:r>
          </a:p>
          <a:p>
            <a:r>
              <a:rPr lang="pl-PL"/>
              <a:t>stanowią sumę (wszystkich lub niektórych)</a:t>
            </a:r>
          </a:p>
          <a:p>
            <a:r>
              <a:rPr lang="pl-PL"/>
              <a:t> składowych szeregu czasowego.</a:t>
            </a:r>
          </a:p>
          <a:p>
            <a:r>
              <a:rPr lang="pl-PL"/>
              <a:t>y</a:t>
            </a:r>
            <a:r>
              <a:rPr lang="pl-PL" baseline="-25000"/>
              <a:t>t </a:t>
            </a:r>
            <a:r>
              <a:rPr lang="pl-PL"/>
              <a:t>=f(t)+g(t)+f(t) +</a:t>
            </a:r>
            <a:r>
              <a:rPr lang="el-GR"/>
              <a:t>ξ</a:t>
            </a:r>
            <a:r>
              <a:rPr lang="pl-PL" baseline="-25000"/>
              <a:t>t</a:t>
            </a:r>
          </a:p>
          <a:p>
            <a:endParaRPr lang="pl-PL" baseline="-25000"/>
          </a:p>
          <a:p>
            <a:r>
              <a:rPr lang="pl-PL" sz="1200"/>
              <a:t>f(t)-funkcja czasu charakteryzująca trend</a:t>
            </a:r>
          </a:p>
          <a:p>
            <a:r>
              <a:rPr lang="pl-PL" sz="1200"/>
              <a:t>g(t)-funkcja czasu charakteryzująca wahania okresowe</a:t>
            </a:r>
          </a:p>
          <a:p>
            <a:r>
              <a:rPr lang="pl-PL" sz="1200"/>
              <a:t>f(t)-funkcja czasu charakteryzujące wahania cykliczne</a:t>
            </a:r>
          </a:p>
          <a:p>
            <a:r>
              <a:rPr lang="el-GR" sz="1200"/>
              <a:t>ξ</a:t>
            </a:r>
            <a:r>
              <a:rPr lang="pl-PL" sz="1200" baseline="-25000"/>
              <a:t>t</a:t>
            </a:r>
            <a:r>
              <a:rPr lang="pl-PL" sz="1200"/>
              <a:t> – składnik losowy</a:t>
            </a:r>
            <a:endParaRPr lang="pl-PL" sz="1200" baseline="-25000"/>
          </a:p>
          <a:p>
            <a:endParaRPr lang="pl-PL"/>
          </a:p>
        </p:txBody>
      </p:sp>
      <p:sp>
        <p:nvSpPr>
          <p:cNvPr id="3078" name="pole tekstowe 5"/>
          <p:cNvSpPr txBox="1">
            <a:spLocks noChangeArrowheads="1"/>
          </p:cNvSpPr>
          <p:nvPr/>
        </p:nvSpPr>
        <p:spPr bwMode="auto">
          <a:xfrm>
            <a:off x="0" y="4386263"/>
            <a:ext cx="4826000" cy="2225675"/>
          </a:xfrm>
          <a:prstGeom prst="rect">
            <a:avLst/>
          </a:prstGeom>
          <a:noFill/>
          <a:ln w="9525">
            <a:noFill/>
            <a:miter lim="800000"/>
            <a:headEnd/>
            <a:tailEnd/>
          </a:ln>
        </p:spPr>
        <p:txBody>
          <a:bodyPr wrap="none">
            <a:spAutoFit/>
          </a:bodyPr>
          <a:lstStyle/>
          <a:p>
            <a:r>
              <a:rPr lang="pl-PL"/>
              <a:t>W modelu multiplikatywnym przyjmuje się że, </a:t>
            </a:r>
          </a:p>
          <a:p>
            <a:r>
              <a:rPr lang="pl-PL"/>
              <a:t>obserwowane wartości zmiennej prognozowanej</a:t>
            </a:r>
          </a:p>
          <a:p>
            <a:r>
              <a:rPr lang="pl-PL"/>
              <a:t>stanowią iloczyn składowych szeregu czasowego.</a:t>
            </a:r>
          </a:p>
          <a:p>
            <a:r>
              <a:rPr lang="pl-PL"/>
              <a:t>y</a:t>
            </a:r>
            <a:r>
              <a:rPr lang="pl-PL" baseline="-25000"/>
              <a:t>t </a:t>
            </a:r>
            <a:r>
              <a:rPr lang="pl-PL"/>
              <a:t>=f(t) · g(t) · f(t) · </a:t>
            </a:r>
            <a:r>
              <a:rPr lang="el-GR"/>
              <a:t>ξ</a:t>
            </a:r>
            <a:r>
              <a:rPr lang="pl-PL" baseline="-25000"/>
              <a:t>t</a:t>
            </a:r>
          </a:p>
          <a:p>
            <a:endParaRPr lang="pl-PL" baseline="-25000"/>
          </a:p>
          <a:p>
            <a:r>
              <a:rPr lang="pl-PL" sz="1200"/>
              <a:t>f(t)-funkcja czasu charakteryzująca trend</a:t>
            </a:r>
          </a:p>
          <a:p>
            <a:r>
              <a:rPr lang="pl-PL" sz="1200"/>
              <a:t>g(t)-funkcja czasu charakteryzująca wahania okresowe</a:t>
            </a:r>
          </a:p>
          <a:p>
            <a:r>
              <a:rPr lang="pl-PL" sz="1200"/>
              <a:t>f(t)-funkcja czasu charakteryzujące wahania cykliczne</a:t>
            </a:r>
          </a:p>
          <a:p>
            <a:r>
              <a:rPr lang="el-GR" sz="1200"/>
              <a:t>ξ</a:t>
            </a:r>
            <a:r>
              <a:rPr lang="pl-PL" sz="1200" baseline="-25000"/>
              <a:t>t</a:t>
            </a:r>
            <a:r>
              <a:rPr lang="pl-PL" sz="1200"/>
              <a:t> – składnik losowy</a:t>
            </a:r>
            <a:endParaRPr lang="pl-PL" sz="1200" baseline="-25000"/>
          </a:p>
          <a:p>
            <a:endParaRPr lang="pl-PL"/>
          </a:p>
        </p:txBody>
      </p:sp>
      <p:sp>
        <p:nvSpPr>
          <p:cNvPr id="7" name="Symbol zastępczy numeru slajdu 6"/>
          <p:cNvSpPr>
            <a:spLocks noGrp="1"/>
          </p:cNvSpPr>
          <p:nvPr>
            <p:ph type="sldNum" sz="quarter" idx="12"/>
          </p:nvPr>
        </p:nvSpPr>
        <p:spPr/>
        <p:txBody>
          <a:bodyPr/>
          <a:lstStyle/>
          <a:p>
            <a:pPr>
              <a:defRPr/>
            </a:pPr>
            <a:fld id="{37541A52-82E6-432D-9263-581C104D5FB4}" type="slidenum">
              <a:rPr lang="pl-PL" smtClean="0"/>
              <a:pPr>
                <a:defRPr/>
              </a:pPr>
              <a:t>7</a:t>
            </a:fld>
            <a:endParaRPr lang="pl-PL"/>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numeru slajdu 3"/>
          <p:cNvSpPr>
            <a:spLocks noGrp="1"/>
          </p:cNvSpPr>
          <p:nvPr>
            <p:ph type="sldNum" sz="quarter" idx="12"/>
          </p:nvPr>
        </p:nvSpPr>
        <p:spPr/>
        <p:txBody>
          <a:bodyPr/>
          <a:lstStyle/>
          <a:p>
            <a:pPr>
              <a:defRPr/>
            </a:pPr>
            <a:fld id="{B5ADCF3C-9108-474F-83BB-C1C1F8A30752}" type="slidenum">
              <a:rPr lang="pl-PL" smtClean="0"/>
              <a:pPr>
                <a:defRPr/>
              </a:pPr>
              <a:t>8</a:t>
            </a:fld>
            <a:endParaRPr lang="pl-PL"/>
          </a:p>
        </p:txBody>
      </p:sp>
      <p:sp>
        <p:nvSpPr>
          <p:cNvPr id="32771" name="pole tekstowe 7"/>
          <p:cNvSpPr txBox="1">
            <a:spLocks noChangeArrowheads="1"/>
          </p:cNvSpPr>
          <p:nvPr/>
        </p:nvSpPr>
        <p:spPr bwMode="auto">
          <a:xfrm>
            <a:off x="428625" y="285750"/>
            <a:ext cx="8715375" cy="708025"/>
          </a:xfrm>
          <a:prstGeom prst="rect">
            <a:avLst/>
          </a:prstGeom>
          <a:noFill/>
          <a:ln w="9525">
            <a:noFill/>
            <a:miter lim="800000"/>
            <a:headEnd/>
            <a:tailEnd/>
          </a:ln>
        </p:spPr>
        <p:txBody>
          <a:bodyPr>
            <a:spAutoFit/>
          </a:bodyPr>
          <a:lstStyle/>
          <a:p>
            <a:r>
              <a:rPr lang="pl-PL" sz="2000" b="1" dirty="0" smtClean="0"/>
              <a:t>2. </a:t>
            </a:r>
            <a:r>
              <a:rPr lang="pl-PL" sz="2000" b="1" dirty="0"/>
              <a:t>ZALETY I TRUDNOŚCI METOD STOSOWANYCH DO PROGNOZOWANIA SZEREGÓW CZASOWYCH</a:t>
            </a:r>
          </a:p>
        </p:txBody>
      </p:sp>
      <p:sp>
        <p:nvSpPr>
          <p:cNvPr id="6" name="pole tekstowe 5"/>
          <p:cNvSpPr txBox="1"/>
          <p:nvPr/>
        </p:nvSpPr>
        <p:spPr>
          <a:xfrm>
            <a:off x="357188" y="1357313"/>
            <a:ext cx="8597900" cy="4954587"/>
          </a:xfrm>
          <a:prstGeom prst="rect">
            <a:avLst/>
          </a:prstGeom>
          <a:noFill/>
        </p:spPr>
        <p:txBody>
          <a:bodyPr wrap="none">
            <a:spAutoFit/>
          </a:bodyPr>
          <a:lstStyle/>
          <a:p>
            <a:pPr>
              <a:defRPr/>
            </a:pPr>
            <a:r>
              <a:rPr lang="pl-PL" sz="2000" b="1" dirty="0">
                <a:effectLst>
                  <a:outerShdw blurRad="38100" dist="38100" dir="2700000" algn="tl">
                    <a:srgbClr val="000000">
                      <a:alpha val="43137"/>
                    </a:srgbClr>
                  </a:outerShdw>
                </a:effectLst>
              </a:rPr>
              <a:t>ZALETY</a:t>
            </a:r>
            <a:r>
              <a:rPr lang="pl-PL" dirty="0"/>
              <a:t>:</a:t>
            </a:r>
          </a:p>
          <a:p>
            <a:pPr>
              <a:defRPr/>
            </a:pPr>
            <a:endParaRPr lang="pl-PL" dirty="0"/>
          </a:p>
          <a:p>
            <a:pPr marL="342900" indent="-342900">
              <a:buFontTx/>
              <a:buAutoNum type="arabicPeriod"/>
              <a:defRPr/>
            </a:pPr>
            <a:r>
              <a:rPr lang="pl-PL" dirty="0"/>
              <a:t>Do budowy modelu niezbędne są jedynie informacje empiryczne odnoszące </a:t>
            </a:r>
          </a:p>
          <a:p>
            <a:pPr marL="342900" indent="-342900">
              <a:defRPr/>
            </a:pPr>
            <a:r>
              <a:rPr lang="pl-PL" dirty="0"/>
              <a:t>	się do zmiennej prognozowanej.</a:t>
            </a:r>
          </a:p>
          <a:p>
            <a:pPr marL="342900" indent="-342900">
              <a:defRPr/>
            </a:pPr>
            <a:r>
              <a:rPr lang="pl-PL" dirty="0"/>
              <a:t>2.   Przy budowie prognozy nie występuje problem znajomości zmiennych objaśniających </a:t>
            </a:r>
          </a:p>
          <a:p>
            <a:pPr marL="342900" indent="-342900">
              <a:defRPr/>
            </a:pPr>
            <a:r>
              <a:rPr lang="pl-PL" dirty="0"/>
              <a:t>	w okresie prognozowanym, gdyż zagadnienie sprowadza się  do prostej ekstrapolacji</a:t>
            </a:r>
          </a:p>
          <a:p>
            <a:pPr marL="342900" indent="-342900">
              <a:defRPr/>
            </a:pPr>
            <a:r>
              <a:rPr lang="pl-PL" dirty="0"/>
              <a:t>	funkcji trendu przez nadanie odpowiedniej wartości zmiennej czasowej w okresie </a:t>
            </a:r>
          </a:p>
          <a:p>
            <a:pPr marL="342900" indent="-342900">
              <a:defRPr/>
            </a:pPr>
            <a:r>
              <a:rPr lang="pl-PL" dirty="0"/>
              <a:t>	prognozowanym.</a:t>
            </a:r>
          </a:p>
          <a:p>
            <a:pPr marL="342900" indent="-342900">
              <a:defRPr/>
            </a:pPr>
            <a:r>
              <a:rPr lang="pl-PL" dirty="0"/>
              <a:t>3.   Klasyczne modele tendencji rozwojowej wykorzystywane do prognozowania są </a:t>
            </a:r>
          </a:p>
          <a:p>
            <a:pPr marL="342900" indent="-342900">
              <a:defRPr/>
            </a:pPr>
            <a:r>
              <a:rPr lang="pl-PL" dirty="0"/>
              <a:t>	w przeważającej części linowe względem parametrów, lub dają się do takich  </a:t>
            </a:r>
          </a:p>
          <a:p>
            <a:pPr marL="342900" indent="-342900">
              <a:defRPr/>
            </a:pPr>
            <a:r>
              <a:rPr lang="pl-PL" dirty="0"/>
              <a:t>	sprowadzić  stąd nie ma trudności z ich estymacją.</a:t>
            </a:r>
          </a:p>
          <a:p>
            <a:pPr marL="342900" indent="-342900">
              <a:buFontTx/>
              <a:buAutoNum type="arabicPeriod" startAt="4"/>
              <a:defRPr/>
            </a:pPr>
            <a:r>
              <a:rPr lang="pl-PL" dirty="0"/>
              <a:t>Łatwo można ocenić dokładność budowanych prognoz, wykorzystując mierniki </a:t>
            </a:r>
          </a:p>
          <a:p>
            <a:pPr marL="342900" indent="-342900">
              <a:defRPr/>
            </a:pPr>
            <a:r>
              <a:rPr lang="pl-PL" dirty="0"/>
              <a:t>	dokładności prognoz ex </a:t>
            </a:r>
            <a:r>
              <a:rPr lang="pl-PL" dirty="0" err="1"/>
              <a:t>ante</a:t>
            </a:r>
            <a:r>
              <a:rPr lang="pl-PL" dirty="0"/>
              <a:t>.</a:t>
            </a:r>
          </a:p>
          <a:p>
            <a:pPr marL="342900" indent="-342900">
              <a:defRPr/>
            </a:pPr>
            <a:endParaRPr lang="pl-PL" dirty="0"/>
          </a:p>
          <a:p>
            <a:pPr marL="342900" indent="-342900">
              <a:defRPr/>
            </a:pPr>
            <a:r>
              <a:rPr lang="pl-PL" sz="2000" b="1" dirty="0">
                <a:effectLst>
                  <a:outerShdw blurRad="38100" dist="38100" dir="2700000" algn="tl">
                    <a:srgbClr val="000000">
                      <a:alpha val="43137"/>
                    </a:srgbClr>
                  </a:outerShdw>
                </a:effectLst>
              </a:rPr>
              <a:t>TRUDNOŚCI: </a:t>
            </a:r>
          </a:p>
          <a:p>
            <a:pPr marL="342900" indent="-342900">
              <a:defRPr/>
            </a:pPr>
            <a:endParaRPr lang="pl-PL" sz="2000" b="1" dirty="0">
              <a:effectLst>
                <a:outerShdw blurRad="38100" dist="38100" dir="2700000" algn="tl">
                  <a:srgbClr val="000000">
                    <a:alpha val="43137"/>
                  </a:srgbClr>
                </a:outerShdw>
              </a:effectLst>
            </a:endParaRPr>
          </a:p>
          <a:p>
            <a:pPr marL="342900" indent="-342900">
              <a:defRPr/>
            </a:pPr>
            <a:r>
              <a:rPr lang="pl-PL" dirty="0"/>
              <a:t>Do najważniejszych zalicza się:</a:t>
            </a:r>
          </a:p>
          <a:p>
            <a:pPr marL="342900" indent="-342900">
              <a:buFontTx/>
              <a:buAutoNum type="arabicPeriod"/>
              <a:defRPr/>
            </a:pPr>
            <a:r>
              <a:rPr lang="pl-PL" dirty="0"/>
              <a:t>Trafny wybór analitycznej postaci modelu trendu będącego podstawą prognozowania</a:t>
            </a:r>
          </a:p>
          <a:p>
            <a:pPr marL="342900" indent="-342900">
              <a:buFontTx/>
              <a:buAutoNum type="arabicPeriod"/>
              <a:defRPr/>
            </a:pPr>
            <a:r>
              <a:rPr lang="pl-PL" dirty="0"/>
              <a:t>Występująca często autokorelacja składnika </a:t>
            </a:r>
            <a:r>
              <a:rPr lang="pl-PL" dirty="0" err="1"/>
              <a:t>resztowego</a:t>
            </a:r>
            <a:r>
              <a:rPr lang="pl-PL" dirty="0"/>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3"/>
          <p:cNvSpPr txBox="1">
            <a:spLocks noChangeArrowheads="1"/>
          </p:cNvSpPr>
          <p:nvPr/>
        </p:nvSpPr>
        <p:spPr bwMode="auto">
          <a:xfrm>
            <a:off x="304800" y="946150"/>
            <a:ext cx="8534400" cy="5643563"/>
          </a:xfrm>
          <a:prstGeom prst="rect">
            <a:avLst/>
          </a:prstGeom>
          <a:noFill/>
          <a:ln w="9525">
            <a:noFill/>
            <a:miter lim="800000"/>
            <a:headEnd/>
            <a:tailEnd/>
          </a:ln>
        </p:spPr>
        <p:txBody>
          <a:bodyPr>
            <a:spAutoFit/>
          </a:bodyPr>
          <a:lstStyle/>
          <a:p>
            <a:pPr algn="just" defTabSz="571500">
              <a:spcAft>
                <a:spcPct val="20000"/>
              </a:spcAft>
            </a:pPr>
            <a:r>
              <a:rPr lang="pl-PL" sz="1800"/>
              <a:t>Wydaje się, że wybór optymalnego modelu opisującego zmienność rozważanego zjawiska w czasie powinien zawierać trzy punkty widzenia:</a:t>
            </a:r>
          </a:p>
          <a:p>
            <a:pPr algn="just" defTabSz="571500">
              <a:spcAft>
                <a:spcPct val="20000"/>
              </a:spcAft>
              <a:buFontTx/>
              <a:buChar char="•"/>
            </a:pPr>
            <a:r>
              <a:rPr lang="pl-PL" sz="1800"/>
              <a:t> </a:t>
            </a:r>
            <a:r>
              <a:rPr lang="pl-PL" sz="1800" b="1"/>
              <a:t>Wiedza merytoryczna</a:t>
            </a:r>
            <a:endParaRPr lang="pl-PL" sz="1800"/>
          </a:p>
          <a:p>
            <a:pPr algn="just" defTabSz="571500">
              <a:spcAft>
                <a:spcPct val="20000"/>
              </a:spcAft>
            </a:pPr>
            <a:r>
              <a:rPr lang="pl-PL" sz="1800"/>
              <a:t>Nawet najlepsze metody analityczne nie zastąpią wiedzy i (czemu nie?) intuicji badacza. Mimo więc, że zaprezentowane w dalszej części metody mogą się wydawać bardzo „profesjonalne” i „enigmatyczne” nie zwalnia to nas z obowiązku krytycznej oceny uzyskiwanych za ich pomocą rezultatów.</a:t>
            </a:r>
          </a:p>
          <a:p>
            <a:pPr algn="just" defTabSz="571500">
              <a:spcAft>
                <a:spcPct val="20000"/>
              </a:spcAft>
              <a:buFontTx/>
              <a:buChar char="•"/>
            </a:pPr>
            <a:r>
              <a:rPr lang="pl-PL" sz="1800"/>
              <a:t> </a:t>
            </a:r>
            <a:r>
              <a:rPr lang="pl-PL" sz="1800" b="1"/>
              <a:t>Jakość dopasowania do danych</a:t>
            </a:r>
            <a:endParaRPr lang="pl-PL" sz="1800"/>
          </a:p>
          <a:p>
            <a:pPr algn="just" defTabSz="571500">
              <a:spcAft>
                <a:spcPct val="20000"/>
              </a:spcAft>
            </a:pPr>
            <a:r>
              <a:rPr lang="pl-PL" sz="1800"/>
              <a:t>Statystyczne kryterium optymalnej metody prognozowania powinno zaspokajać chęć do zminimalizowania błędu prognozy. Niestety, stosunkowo rzadko możemy prognozować nie tylko przyszłą wartość interesującej nas cechy lecz i jej błąd. Zwykle więc wybieramy ten model, który najlepiej zachowywał się w przyszłości i ufamy, że będzie tak nadal. </a:t>
            </a:r>
          </a:p>
          <a:p>
            <a:pPr algn="just" defTabSz="571500">
              <a:spcAft>
                <a:spcPct val="20000"/>
              </a:spcAft>
              <a:buFontTx/>
              <a:buChar char="•"/>
            </a:pPr>
            <a:r>
              <a:rPr lang="pl-PL" sz="1800"/>
              <a:t> </a:t>
            </a:r>
            <a:r>
              <a:rPr lang="pl-PL" sz="1800" b="1"/>
              <a:t>Analiza graficzna</a:t>
            </a:r>
            <a:endParaRPr lang="pl-PL" sz="1800"/>
          </a:p>
          <a:p>
            <a:pPr algn="just" defTabSz="571500">
              <a:spcAft>
                <a:spcPct val="20000"/>
              </a:spcAft>
            </a:pPr>
            <a:r>
              <a:rPr lang="pl-PL" sz="1800"/>
              <a:t>Zapoznanie się z graficzną prezentacją zmienności szeregu czasowego stanowi bardzo ważny etap analizy. Na tej podstawie możemy dobrać stosowną klasę modeli, wychwycić ewentualne obserwacje odstające, określić rodzaj zmian losowych czy też sezonowych. Od sporządzenia odpowiedniego wykresu badanie szeregu czasowego zwykle rozpoczynamy.</a:t>
            </a:r>
          </a:p>
        </p:txBody>
      </p:sp>
      <p:sp>
        <p:nvSpPr>
          <p:cNvPr id="33795" name="pole tekstowe 7"/>
          <p:cNvSpPr txBox="1">
            <a:spLocks noChangeArrowheads="1"/>
          </p:cNvSpPr>
          <p:nvPr/>
        </p:nvSpPr>
        <p:spPr bwMode="auto">
          <a:xfrm>
            <a:off x="428625" y="285750"/>
            <a:ext cx="8715375" cy="400050"/>
          </a:xfrm>
          <a:prstGeom prst="rect">
            <a:avLst/>
          </a:prstGeom>
          <a:noFill/>
          <a:ln w="9525">
            <a:noFill/>
            <a:miter lim="800000"/>
            <a:headEnd/>
            <a:tailEnd/>
          </a:ln>
        </p:spPr>
        <p:txBody>
          <a:bodyPr>
            <a:spAutoFit/>
          </a:bodyPr>
          <a:lstStyle/>
          <a:p>
            <a:r>
              <a:rPr lang="pl-PL" sz="2000" b="1" dirty="0" smtClean="0"/>
              <a:t>3. </a:t>
            </a:r>
            <a:r>
              <a:rPr lang="pl-PL" sz="2000" b="1" dirty="0"/>
              <a:t>IDENTYFIKACJA SKŁADOWYCH SZEREGU CZASOWEGO</a:t>
            </a:r>
          </a:p>
        </p:txBody>
      </p:sp>
      <p:sp>
        <p:nvSpPr>
          <p:cNvPr id="4" name="Symbol zastępczy numeru slajdu 3"/>
          <p:cNvSpPr>
            <a:spLocks noGrp="1"/>
          </p:cNvSpPr>
          <p:nvPr>
            <p:ph type="sldNum" sz="quarter" idx="12"/>
          </p:nvPr>
        </p:nvSpPr>
        <p:spPr/>
        <p:txBody>
          <a:bodyPr/>
          <a:lstStyle/>
          <a:p>
            <a:pPr>
              <a:defRPr/>
            </a:pPr>
            <a:fld id="{37541A52-82E6-432D-9263-581C104D5FB4}" type="slidenum">
              <a:rPr lang="pl-PL" smtClean="0"/>
              <a:pPr>
                <a:defRPr/>
              </a:pPr>
              <a:t>9</a:t>
            </a:fld>
            <a:endParaRPr lang="pl-PL"/>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pływ">
  <a:themeElements>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rzepły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rzepły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9494</TotalTime>
  <Words>2029</Words>
  <Application>Microsoft Office PowerPoint</Application>
  <PresentationFormat>Pokaz na ekranie (4:3)</PresentationFormat>
  <Paragraphs>385</Paragraphs>
  <Slides>22</Slides>
  <Notes>7</Notes>
  <HiddenSlides>0</HiddenSlides>
  <MMClips>0</MMClips>
  <ScaleCrop>false</ScaleCrop>
  <HeadingPairs>
    <vt:vector size="6" baseType="variant">
      <vt:variant>
        <vt:lpstr>Motyw</vt:lpstr>
      </vt:variant>
      <vt:variant>
        <vt:i4>1</vt:i4>
      </vt:variant>
      <vt:variant>
        <vt:lpstr>Osadzone serwery OLE</vt:lpstr>
      </vt:variant>
      <vt:variant>
        <vt:i4>4</vt:i4>
      </vt:variant>
      <vt:variant>
        <vt:lpstr>Tytuły slajdów</vt:lpstr>
      </vt:variant>
      <vt:variant>
        <vt:i4>22</vt:i4>
      </vt:variant>
    </vt:vector>
  </HeadingPairs>
  <TitlesOfParts>
    <vt:vector size="27" baseType="lpstr">
      <vt:lpstr>Przepływ</vt:lpstr>
      <vt:lpstr>Graph</vt:lpstr>
      <vt:lpstr>Wykres</vt:lpstr>
      <vt:lpstr>Równanie</vt:lpstr>
      <vt:lpstr>Microsoft Equation 3.0</vt:lpstr>
      <vt:lpstr>Slajd 1</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Prognozowanie i symulacje</dc:title>
  <dc:creator>Kasia</dc:creator>
  <cp:lastModifiedBy>Kasia</cp:lastModifiedBy>
  <cp:revision>577</cp:revision>
  <cp:lastPrinted>2006-02-24T21:53:58Z</cp:lastPrinted>
  <dcterms:created xsi:type="dcterms:W3CDTF">1601-01-01T00:00:00Z</dcterms:created>
  <dcterms:modified xsi:type="dcterms:W3CDTF">2020-03-16T14:44:00Z</dcterms:modified>
</cp:coreProperties>
</file>